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5"/>
  </p:notesMasterIdLst>
  <p:sldIdLst>
    <p:sldId id="256" r:id="rId2"/>
    <p:sldId id="31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6" r:id="rId24"/>
    <p:sldId id="277" r:id="rId25"/>
    <p:sldId id="278" r:id="rId26"/>
    <p:sldId id="279" r:id="rId27"/>
    <p:sldId id="281" r:id="rId28"/>
    <p:sldId id="280" r:id="rId29"/>
    <p:sldId id="282" r:id="rId30"/>
    <p:sldId id="283" r:id="rId31"/>
    <p:sldId id="284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17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1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20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91" autoAdjust="0"/>
    <p:restoredTop sz="86447" autoAdjust="0"/>
  </p:normalViewPr>
  <p:slideViewPr>
    <p:cSldViewPr>
      <p:cViewPr>
        <p:scale>
          <a:sx n="97" d="100"/>
          <a:sy n="97" d="100"/>
        </p:scale>
        <p:origin x="-3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E2744-99E5-44D0-A2FC-C74C56563A0C}" type="datetimeFigureOut">
              <a:rPr lang="en-ZA" smtClean="0"/>
              <a:t>2013-03-15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F0307-01C6-47EE-8279-400BF4354A7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097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0307-01C6-47EE-8279-400BF4354A79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791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0307-01C6-47EE-8279-400BF4354A79}" type="slidenum">
              <a:rPr lang="en-ZA" smtClean="0"/>
              <a:t>42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004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0307-01C6-47EE-8279-400BF4354A79}" type="slidenum">
              <a:rPr lang="en-ZA" smtClean="0"/>
              <a:t>43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34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0307-01C6-47EE-8279-400BF4354A79}" type="slidenum">
              <a:rPr lang="en-ZA" smtClean="0"/>
              <a:t>53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5262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0307-01C6-47EE-8279-400BF4354A79}" type="slidenum">
              <a:rPr lang="en-ZA" smtClean="0"/>
              <a:t>63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718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AB31A6-4A95-470F-BE04-0FDEDE14C1C2}" type="datetimeFigureOut">
              <a:rPr lang="en-US" smtClean="0"/>
              <a:t>3/15/2013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7A8868-FE4E-42A2-89F6-A6253D35B5C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1A6-4A95-470F-BE04-0FDEDE14C1C2}" type="datetimeFigureOut">
              <a:rPr lang="en-US" smtClean="0"/>
              <a:t>3/15/2013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868-FE4E-42A2-89F6-A6253D35B5C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1A6-4A95-470F-BE04-0FDEDE14C1C2}" type="datetimeFigureOut">
              <a:rPr lang="en-US" smtClean="0"/>
              <a:t>3/15/2013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868-FE4E-42A2-89F6-A6253D35B5C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1A6-4A95-470F-BE04-0FDEDE14C1C2}" type="datetimeFigureOut">
              <a:rPr lang="en-US" smtClean="0"/>
              <a:t>3/15/2013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868-FE4E-42A2-89F6-A6253D35B5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1A6-4A95-470F-BE04-0FDEDE14C1C2}" type="datetimeFigureOut">
              <a:rPr lang="en-US" smtClean="0"/>
              <a:t>3/15/2013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868-FE4E-42A2-89F6-A6253D35B5C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1A6-4A95-470F-BE04-0FDEDE14C1C2}" type="datetimeFigureOut">
              <a:rPr lang="en-US" smtClean="0"/>
              <a:t>3/15/2013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868-FE4E-42A2-89F6-A6253D35B5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1A6-4A95-470F-BE04-0FDEDE14C1C2}" type="datetimeFigureOut">
              <a:rPr lang="en-US" smtClean="0"/>
              <a:t>3/15/2013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868-FE4E-42A2-89F6-A6253D35B5C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1A6-4A95-470F-BE04-0FDEDE14C1C2}" type="datetimeFigureOut">
              <a:rPr lang="en-US" smtClean="0"/>
              <a:t>3/15/2013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868-FE4E-42A2-89F6-A6253D35B5C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1A6-4A95-470F-BE04-0FDEDE14C1C2}" type="datetimeFigureOut">
              <a:rPr lang="en-US" smtClean="0"/>
              <a:t>3/15/2013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868-FE4E-42A2-89F6-A6253D35B5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1A6-4A95-470F-BE04-0FDEDE14C1C2}" type="datetimeFigureOut">
              <a:rPr lang="en-US" smtClean="0"/>
              <a:t>3/15/2013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868-FE4E-42A2-89F6-A6253D35B5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1A6-4A95-470F-BE04-0FDEDE14C1C2}" type="datetimeFigureOut">
              <a:rPr lang="en-US" smtClean="0"/>
              <a:t>3/15/2013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8868-FE4E-42A2-89F6-A6253D35B5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AB31A6-4A95-470F-BE04-0FDEDE14C1C2}" type="datetimeFigureOut">
              <a:rPr lang="en-US" smtClean="0"/>
              <a:t>3/15/2013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07A8868-FE4E-42A2-89F6-A6253D35B5C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worthofweb.com/website-value/zoho.co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Integrating Education in Web 2.0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Incredible Geeks</a:t>
            </a:r>
          </a:p>
          <a:p>
            <a:r>
              <a:rPr lang="en-US" dirty="0" smtClean="0"/>
              <a:t>Group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ZA" dirty="0" smtClean="0"/>
              <a:t>Google</a:t>
            </a:r>
          </a:p>
          <a:p>
            <a:pPr>
              <a:lnSpc>
                <a:spcPct val="200000"/>
              </a:lnSpc>
            </a:pPr>
            <a:r>
              <a:rPr lang="en-ZA" dirty="0" smtClean="0"/>
              <a:t>Twitter</a:t>
            </a:r>
          </a:p>
          <a:p>
            <a:pPr>
              <a:lnSpc>
                <a:spcPct val="200000"/>
              </a:lnSpc>
            </a:pPr>
            <a:r>
              <a:rPr lang="en-ZA" dirty="0" smtClean="0"/>
              <a:t>College Only</a:t>
            </a:r>
          </a:p>
          <a:p>
            <a:pPr>
              <a:lnSpc>
                <a:spcPct val="200000"/>
              </a:lnSpc>
            </a:pPr>
            <a:r>
              <a:rPr lang="en-ZA" dirty="0" smtClean="0"/>
              <a:t>Edmodo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Competitors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54" y="76200"/>
            <a:ext cx="2325693" cy="7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Edmodo</a:t>
            </a:r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ZA" dirty="0"/>
              <a:t>Edmodo is an online learning and teaching application designed for teachers and </a:t>
            </a:r>
            <a:r>
              <a:rPr lang="en-ZA" dirty="0" smtClean="0"/>
              <a:t>students. Allowing </a:t>
            </a:r>
            <a:r>
              <a:rPr lang="en-ZA" dirty="0"/>
              <a:t>teachers to communicate with each other and collaborate ideas.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29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ZA" dirty="0" smtClean="0"/>
              <a:t>Founded: </a:t>
            </a:r>
            <a:r>
              <a:rPr lang="en-ZA" i="1" dirty="0" smtClean="0"/>
              <a:t>September 2008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Key People: </a:t>
            </a:r>
            <a:r>
              <a:rPr lang="en-US" i="1" dirty="0" smtClean="0"/>
              <a:t>Nicolas Borg &amp; </a:t>
            </a:r>
            <a:r>
              <a:rPr lang="en-US" i="1" dirty="0"/>
              <a:t>Jeff </a:t>
            </a:r>
            <a:r>
              <a:rPr lang="en-US" i="1" dirty="0" smtClean="0"/>
              <a:t>O'Hara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Number of Employees: </a:t>
            </a:r>
            <a:r>
              <a:rPr lang="en-ZA" i="1" dirty="0" smtClean="0"/>
              <a:t>51-200</a:t>
            </a:r>
          </a:p>
          <a:p>
            <a:pPr algn="just">
              <a:lnSpc>
                <a:spcPct val="150000"/>
              </a:lnSpc>
            </a:pPr>
            <a:r>
              <a:rPr lang="en-ZA" dirty="0" smtClean="0"/>
              <a:t>Number of users:	 </a:t>
            </a:r>
            <a:r>
              <a:rPr lang="en-ZA" i="1" dirty="0" smtClean="0"/>
              <a:t>Around 17 million</a:t>
            </a:r>
          </a:p>
          <a:p>
            <a:pPr algn="just">
              <a:lnSpc>
                <a:spcPct val="150000"/>
              </a:lnSpc>
            </a:pPr>
            <a:r>
              <a:rPr lang="en-ZA" dirty="0" smtClean="0"/>
              <a:t>Slogan: </a:t>
            </a:r>
            <a:r>
              <a:rPr lang="en-ZA" i="1" dirty="0" smtClean="0"/>
              <a:t>Safe Social Networking for Schools</a:t>
            </a:r>
          </a:p>
          <a:p>
            <a:pPr algn="just">
              <a:lnSpc>
                <a:spcPct val="150000"/>
              </a:lnSpc>
            </a:pPr>
            <a:r>
              <a:rPr lang="en-ZA" dirty="0" smtClean="0"/>
              <a:t>Cost to use: </a:t>
            </a:r>
            <a:r>
              <a:rPr lang="en-ZA" i="1" dirty="0" smtClean="0"/>
              <a:t>Free application</a:t>
            </a:r>
            <a:endParaRPr lang="en-ZA" dirty="0" smtClean="0"/>
          </a:p>
          <a:p>
            <a:pPr algn="just"/>
            <a:endParaRPr lang="en-ZA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800" dirty="0" smtClean="0"/>
              <a:t>Overview of the Business</a:t>
            </a:r>
            <a:endParaRPr lang="en-ZA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3" y="152400"/>
            <a:ext cx="17811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ZA" sz="1800" dirty="0"/>
              <a:t>It helps build an online learning conversation about your subject to your class</a:t>
            </a:r>
            <a:r>
              <a:rPr lang="en-ZA" sz="1800" dirty="0" smtClean="0"/>
              <a:t>.</a:t>
            </a:r>
          </a:p>
          <a:p>
            <a:pPr lvl="0"/>
            <a:endParaRPr lang="en-ZA" sz="1800" dirty="0" smtClean="0"/>
          </a:p>
          <a:p>
            <a:pPr lvl="0"/>
            <a:endParaRPr lang="en-ZA" sz="1800" dirty="0"/>
          </a:p>
          <a:p>
            <a:pPr lvl="0"/>
            <a:r>
              <a:rPr lang="en-ZA" sz="1800" dirty="0"/>
              <a:t>Edmodo makes sharing files and online conversations simple</a:t>
            </a:r>
            <a:r>
              <a:rPr lang="en-ZA" sz="1800" dirty="0" smtClean="0"/>
              <a:t>.</a:t>
            </a:r>
          </a:p>
          <a:p>
            <a:pPr lvl="0"/>
            <a:endParaRPr lang="en-ZA" sz="1800" dirty="0" smtClean="0"/>
          </a:p>
          <a:p>
            <a:pPr lvl="0"/>
            <a:endParaRPr lang="en-ZA" sz="1800" dirty="0"/>
          </a:p>
          <a:p>
            <a:pPr lvl="0"/>
            <a:r>
              <a:rPr lang="en-ZA" sz="1800" dirty="0"/>
              <a:t>It creates a peer learning and peer support environment both online and in the classroom and students enjoy using Edmodo.</a:t>
            </a:r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Why use Edmodo?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3" y="152400"/>
            <a:ext cx="17811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ZA" sz="1600" dirty="0"/>
              <a:t>It’s free for both students and teachers.</a:t>
            </a:r>
          </a:p>
          <a:p>
            <a:pPr lvl="0">
              <a:lnSpc>
                <a:spcPct val="150000"/>
              </a:lnSpc>
            </a:pPr>
            <a:r>
              <a:rPr lang="en-ZA" sz="1600" dirty="0"/>
              <a:t>The interface is similar to Facebook and easy to use and adapt to.</a:t>
            </a:r>
          </a:p>
          <a:p>
            <a:pPr lvl="0">
              <a:lnSpc>
                <a:spcPct val="150000"/>
              </a:lnSpc>
            </a:pPr>
            <a:r>
              <a:rPr lang="en-ZA" sz="1600" dirty="0"/>
              <a:t>There is no download required. </a:t>
            </a:r>
          </a:p>
          <a:p>
            <a:pPr lvl="0">
              <a:lnSpc>
                <a:spcPct val="150000"/>
              </a:lnSpc>
            </a:pPr>
            <a:r>
              <a:rPr lang="en-ZA" sz="1600" dirty="0"/>
              <a:t>It’s private and secure.</a:t>
            </a:r>
          </a:p>
          <a:p>
            <a:pPr lvl="0">
              <a:lnSpc>
                <a:spcPct val="150000"/>
              </a:lnSpc>
            </a:pPr>
            <a:r>
              <a:rPr lang="en-ZA" sz="1600" dirty="0"/>
              <a:t>Students can easily participate in online discussions.</a:t>
            </a:r>
          </a:p>
          <a:p>
            <a:pPr lvl="0">
              <a:lnSpc>
                <a:spcPct val="150000"/>
              </a:lnSpc>
            </a:pPr>
            <a:r>
              <a:rPr lang="en-ZA" sz="1600" dirty="0"/>
              <a:t>Educators can easily expand their Personal Learning Network.</a:t>
            </a:r>
          </a:p>
          <a:p>
            <a:pPr lvl="0">
              <a:lnSpc>
                <a:spcPct val="150000"/>
              </a:lnSpc>
            </a:pPr>
            <a:r>
              <a:rPr lang="en-ZA" sz="1600" dirty="0"/>
              <a:t>Edmodo is environmentally friendly as it saves paper.</a:t>
            </a:r>
          </a:p>
          <a:p>
            <a:pPr lvl="0">
              <a:lnSpc>
                <a:spcPct val="150000"/>
              </a:lnSpc>
            </a:pPr>
            <a:r>
              <a:rPr lang="en-ZA" sz="1600" dirty="0"/>
              <a:t>The calendar helps keep all tasks and assignments organised.</a:t>
            </a:r>
          </a:p>
          <a:p>
            <a:pPr>
              <a:lnSpc>
                <a:spcPct val="150000"/>
              </a:lnSpc>
            </a:pPr>
            <a:r>
              <a:rPr lang="en-ZA" sz="1600" dirty="0"/>
              <a:t>It makes it convenient to connect to students and teachers across the </a:t>
            </a:r>
            <a:r>
              <a:rPr lang="en-ZA" sz="1600" dirty="0" smtClean="0"/>
              <a:t>globe.</a:t>
            </a:r>
            <a:endParaRPr lang="en-ZA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Strengths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3" y="152400"/>
            <a:ext cx="17811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ZA" sz="1600" dirty="0" smtClean="0"/>
              <a:t>No instant messaging.</a:t>
            </a:r>
          </a:p>
          <a:p>
            <a:pPr lvl="0"/>
            <a:endParaRPr lang="en-ZA" sz="1600" dirty="0"/>
          </a:p>
          <a:p>
            <a:pPr lvl="0"/>
            <a:r>
              <a:rPr lang="en-ZA" sz="1600" dirty="0" smtClean="0"/>
              <a:t>No chatroom </a:t>
            </a:r>
            <a:r>
              <a:rPr lang="en-ZA" sz="1600" dirty="0"/>
              <a:t>to make communication faster</a:t>
            </a:r>
            <a:r>
              <a:rPr lang="en-ZA" sz="1600" dirty="0" smtClean="0"/>
              <a:t>.</a:t>
            </a:r>
          </a:p>
          <a:p>
            <a:pPr lvl="0"/>
            <a:endParaRPr lang="en-ZA" sz="1600" dirty="0"/>
          </a:p>
          <a:p>
            <a:pPr lvl="0"/>
            <a:r>
              <a:rPr lang="en-ZA" sz="1600" dirty="0"/>
              <a:t>Notifications of a new reply after a post is made doesn’t show up on the most recent posts when a reply is made</a:t>
            </a:r>
            <a:r>
              <a:rPr lang="en-ZA" sz="1600" dirty="0" smtClean="0"/>
              <a:t>.</a:t>
            </a:r>
          </a:p>
          <a:p>
            <a:pPr lvl="0"/>
            <a:endParaRPr lang="en-ZA" sz="1600" dirty="0"/>
          </a:p>
          <a:p>
            <a:pPr lvl="0"/>
            <a:r>
              <a:rPr lang="en-ZA" sz="1600" dirty="0"/>
              <a:t>Everything is public on edmodo, students cannot pose questions or thoughts privately</a:t>
            </a:r>
            <a:r>
              <a:rPr lang="en-ZA" sz="1600" dirty="0" smtClean="0"/>
              <a:t>.</a:t>
            </a:r>
          </a:p>
          <a:p>
            <a:pPr lvl="0"/>
            <a:endParaRPr lang="en-ZA" sz="1600" dirty="0"/>
          </a:p>
          <a:p>
            <a:pPr lvl="0"/>
            <a:r>
              <a:rPr lang="en-ZA" sz="1600" dirty="0" smtClean="0"/>
              <a:t>Limited features </a:t>
            </a:r>
            <a:r>
              <a:rPr lang="en-ZA" sz="1600" dirty="0"/>
              <a:t>and resources.</a:t>
            </a:r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Weaknesses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3" y="152400"/>
            <a:ext cx="17811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800" dirty="0"/>
              <a:t>Conferences Powered by Edmodo </a:t>
            </a:r>
            <a:endParaRPr lang="en-ZA" sz="1800" dirty="0" smtClean="0"/>
          </a:p>
          <a:p>
            <a:pPr>
              <a:lnSpc>
                <a:spcPct val="150000"/>
              </a:lnSpc>
            </a:pPr>
            <a:r>
              <a:rPr lang="en-ZA" sz="1800" dirty="0"/>
              <a:t>Edmodo </a:t>
            </a:r>
            <a:r>
              <a:rPr lang="en-ZA" sz="1800" dirty="0" smtClean="0"/>
              <a:t>Store</a:t>
            </a:r>
          </a:p>
          <a:p>
            <a:pPr>
              <a:lnSpc>
                <a:spcPct val="150000"/>
              </a:lnSpc>
            </a:pPr>
            <a:r>
              <a:rPr lang="en-ZA" sz="1800" dirty="0" smtClean="0"/>
              <a:t>“One </a:t>
            </a:r>
            <a:r>
              <a:rPr lang="en-ZA" sz="1800" dirty="0"/>
              <a:t>million teachers </a:t>
            </a:r>
            <a:r>
              <a:rPr lang="en-ZA" sz="1800" dirty="0" smtClean="0"/>
              <a:t>strong” Campaign</a:t>
            </a:r>
          </a:p>
          <a:p>
            <a:pPr>
              <a:lnSpc>
                <a:spcPct val="150000"/>
              </a:lnSpc>
            </a:pPr>
            <a:r>
              <a:rPr lang="en-ZA" sz="1800" dirty="0"/>
              <a:t>EdmodoCon </a:t>
            </a:r>
            <a:r>
              <a:rPr lang="en-ZA" sz="1800" dirty="0" smtClean="0"/>
              <a:t>2012</a:t>
            </a:r>
          </a:p>
          <a:p>
            <a:pPr>
              <a:lnSpc>
                <a:spcPct val="150000"/>
              </a:lnSpc>
            </a:pPr>
            <a:r>
              <a:rPr lang="en-ZA" sz="1800" dirty="0"/>
              <a:t>Digital Citizenship in the </a:t>
            </a:r>
            <a:r>
              <a:rPr lang="en-ZA" sz="1800" dirty="0" smtClean="0"/>
              <a:t>classroom</a:t>
            </a:r>
          </a:p>
          <a:p>
            <a:pPr>
              <a:lnSpc>
                <a:spcPct val="150000"/>
              </a:lnSpc>
            </a:pPr>
            <a:r>
              <a:rPr lang="en-ZA" sz="1800" dirty="0" smtClean="0"/>
              <a:t>Edmodo releases its latest version with major changes</a:t>
            </a:r>
            <a:endParaRPr lang="en-Z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Trends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3" y="152400"/>
            <a:ext cx="17811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1800" dirty="0"/>
              <a:t>EDU </a:t>
            </a:r>
            <a:r>
              <a:rPr lang="en-ZA" sz="1800" dirty="0" smtClean="0"/>
              <a:t>2.0 - </a:t>
            </a:r>
            <a:r>
              <a:rPr lang="en-ZA" sz="1800" i="1" dirty="0"/>
              <a:t>is similar to blackboard and </a:t>
            </a:r>
            <a:r>
              <a:rPr lang="en-ZA" sz="1800" i="1" dirty="0" smtClean="0"/>
              <a:t>moodle</a:t>
            </a:r>
          </a:p>
          <a:p>
            <a:endParaRPr lang="en-ZA" sz="1800" i="1" dirty="0"/>
          </a:p>
          <a:p>
            <a:r>
              <a:rPr lang="en-ZA" sz="1800" dirty="0" smtClean="0"/>
              <a:t>SymbalooEDU - </a:t>
            </a:r>
            <a:r>
              <a:rPr lang="en-ZA" sz="1800" i="1" dirty="0"/>
              <a:t>was originally a visual organizing and sharing tool that launched its EDU </a:t>
            </a:r>
            <a:r>
              <a:rPr lang="en-ZA" sz="1800" i="1" dirty="0" smtClean="0"/>
              <a:t>version </a:t>
            </a:r>
            <a:r>
              <a:rPr lang="en-ZA" sz="1800" i="1" dirty="0"/>
              <a:t>recently</a:t>
            </a:r>
            <a:r>
              <a:rPr lang="en-ZA" sz="1800" i="1" dirty="0" smtClean="0"/>
              <a:t>.</a:t>
            </a:r>
          </a:p>
          <a:p>
            <a:endParaRPr lang="en-ZA" sz="1800" i="1" dirty="0"/>
          </a:p>
          <a:p>
            <a:r>
              <a:rPr lang="en-ZA" sz="1800" dirty="0"/>
              <a:t>Collaborise </a:t>
            </a:r>
            <a:r>
              <a:rPr lang="en-ZA" sz="1800" dirty="0" smtClean="0"/>
              <a:t>Classroom - </a:t>
            </a:r>
            <a:r>
              <a:rPr lang="en-ZA" sz="1800" i="1" dirty="0"/>
              <a:t>All of the discussions take place on one class page</a:t>
            </a:r>
            <a:r>
              <a:rPr lang="en-ZA" sz="1800" i="1" dirty="0" smtClean="0"/>
              <a:t>.</a:t>
            </a:r>
          </a:p>
          <a:p>
            <a:endParaRPr lang="en-ZA" sz="1800" i="1" dirty="0"/>
          </a:p>
          <a:p>
            <a:r>
              <a:rPr lang="en-ZA" sz="1800" dirty="0" smtClean="0"/>
              <a:t>EduBlog - </a:t>
            </a:r>
            <a:r>
              <a:rPr lang="en-ZA" sz="1800" i="1" dirty="0"/>
              <a:t>similar to wordpress platform but only supports educational content</a:t>
            </a:r>
            <a:r>
              <a:rPr lang="en-ZA" sz="1800" i="1" dirty="0" smtClean="0"/>
              <a:t>.</a:t>
            </a:r>
          </a:p>
          <a:p>
            <a:endParaRPr lang="en-ZA" sz="1800" i="1" dirty="0"/>
          </a:p>
          <a:p>
            <a:r>
              <a:rPr lang="en-ZA" sz="1800" dirty="0" smtClean="0"/>
              <a:t>Kidblog - </a:t>
            </a:r>
            <a:r>
              <a:rPr lang="en-ZA" sz="1800" i="1" dirty="0"/>
              <a:t>Kidblog is more specific than edublogs.</a:t>
            </a:r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Competitors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3" y="152400"/>
            <a:ext cx="17811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Twitter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Twitter is an online social networking service that allows a person to send brief text messages to a list of followers by answering a simple question “What are you doing?” 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20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Type: Private</a:t>
            </a:r>
          </a:p>
          <a:p>
            <a:r>
              <a:rPr lang="en-ZA" dirty="0" smtClean="0"/>
              <a:t>Foundation Date: March 21, 2006</a:t>
            </a:r>
          </a:p>
          <a:p>
            <a:r>
              <a:rPr lang="en-ZA" dirty="0" smtClean="0"/>
              <a:t>Area Served: Worldwide</a:t>
            </a:r>
          </a:p>
          <a:p>
            <a:r>
              <a:rPr lang="en-ZA" dirty="0" smtClean="0"/>
              <a:t>Revenue:US$140 million(est)</a:t>
            </a:r>
          </a:p>
          <a:p>
            <a:r>
              <a:rPr lang="en-ZA" dirty="0" smtClean="0"/>
              <a:t>Employees: 900+</a:t>
            </a:r>
          </a:p>
          <a:p>
            <a:r>
              <a:rPr lang="en-ZA" dirty="0" smtClean="0"/>
              <a:t>Type of site: Social networking, Microblogging</a:t>
            </a:r>
          </a:p>
          <a:p>
            <a:r>
              <a:rPr lang="en-ZA" dirty="0" smtClean="0"/>
              <a:t>Users: 500 million +</a:t>
            </a:r>
          </a:p>
          <a:p>
            <a:r>
              <a:rPr lang="en-ZA" dirty="0" smtClean="0"/>
              <a:t>Launched: July 15, 2006</a:t>
            </a:r>
          </a:p>
          <a:p>
            <a:r>
              <a:rPr lang="en-ZA" dirty="0" smtClean="0"/>
              <a:t>Founder(s): Jack Dorsey, Noah Glass,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                      Evan Williams, Biz Stone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800" dirty="0"/>
              <a:t>Overview of the Business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973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51" y="76201"/>
            <a:ext cx="1194098" cy="685800"/>
          </a:xfrm>
          <a:prstGeom prst="rect">
            <a:avLst/>
          </a:prstGeom>
        </p:spPr>
      </p:pic>
      <p:pic>
        <p:nvPicPr>
          <p:cNvPr id="1026" name="Picture 2" descr="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003675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5"/>
            <a:ext cx="7745505" cy="4609655"/>
          </a:xfrm>
        </p:spPr>
        <p:txBody>
          <a:bodyPr>
            <a:normAutofit fontScale="77500" lnSpcReduction="20000"/>
          </a:bodyPr>
          <a:lstStyle/>
          <a:p>
            <a:r>
              <a:rPr lang="en-ZA" sz="2800" dirty="0" smtClean="0"/>
              <a:t>Facebook</a:t>
            </a:r>
          </a:p>
          <a:p>
            <a:pPr marL="0" indent="0">
              <a:buNone/>
            </a:pPr>
            <a:endParaRPr lang="en-ZA" sz="2800" dirty="0" smtClean="0"/>
          </a:p>
          <a:p>
            <a:r>
              <a:rPr lang="en-ZA" sz="2800" dirty="0" smtClean="0"/>
              <a:t>Edmodo</a:t>
            </a:r>
          </a:p>
          <a:p>
            <a:pPr marL="0" indent="0">
              <a:buNone/>
            </a:pPr>
            <a:endParaRPr lang="en-ZA" sz="2800" dirty="0" smtClean="0"/>
          </a:p>
          <a:p>
            <a:r>
              <a:rPr lang="en-ZA" sz="2800" dirty="0" smtClean="0"/>
              <a:t>Twitter</a:t>
            </a:r>
          </a:p>
          <a:p>
            <a:pPr marL="0" indent="0">
              <a:buNone/>
            </a:pPr>
            <a:endParaRPr lang="en-ZA" sz="2800" dirty="0" smtClean="0"/>
          </a:p>
          <a:p>
            <a:r>
              <a:rPr lang="en-ZA" sz="2800" dirty="0" smtClean="0"/>
              <a:t>Wordpress</a:t>
            </a:r>
          </a:p>
          <a:p>
            <a:pPr marL="0" indent="0">
              <a:buNone/>
            </a:pPr>
            <a:endParaRPr lang="en-ZA" sz="2800" dirty="0" smtClean="0"/>
          </a:p>
          <a:p>
            <a:r>
              <a:rPr lang="en-ZA" sz="2800" dirty="0" smtClean="0"/>
              <a:t>Ning</a:t>
            </a:r>
          </a:p>
          <a:p>
            <a:pPr marL="0" indent="0">
              <a:buNone/>
            </a:pPr>
            <a:endParaRPr lang="en-ZA" sz="2800" dirty="0" smtClean="0"/>
          </a:p>
          <a:p>
            <a:r>
              <a:rPr lang="en-ZA" sz="2800" dirty="0" smtClean="0"/>
              <a:t>Second Life</a:t>
            </a:r>
          </a:p>
          <a:p>
            <a:pPr marL="0" indent="0">
              <a:buNone/>
            </a:pPr>
            <a:endParaRPr lang="en-ZA" sz="2800" dirty="0" smtClean="0"/>
          </a:p>
          <a:p>
            <a:r>
              <a:rPr lang="en-ZA" sz="2800" dirty="0" smtClean="0"/>
              <a:t>Zoho</a:t>
            </a:r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Outline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331">
            <a:off x="2315676" y="1977212"/>
            <a:ext cx="1621637" cy="780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99967" y="2581340"/>
            <a:ext cx="1710437" cy="758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8" t="24227" r="3668" b="-24227"/>
          <a:stretch/>
        </p:blipFill>
        <p:spPr>
          <a:xfrm rot="423046">
            <a:off x="2279610" y="3430618"/>
            <a:ext cx="1524001" cy="726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01265">
            <a:off x="3489783" y="4021503"/>
            <a:ext cx="1390008" cy="652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39513">
            <a:off x="2381739" y="4797716"/>
            <a:ext cx="1554752" cy="68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36573">
            <a:off x="3651022" y="5402791"/>
            <a:ext cx="1067529" cy="649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02353">
            <a:off x="2633390" y="5794465"/>
            <a:ext cx="1118013" cy="1132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3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>
              <a:lnSpc>
                <a:spcPct val="200000"/>
              </a:lnSpc>
            </a:pPr>
            <a:r>
              <a:rPr lang="en-ZA" sz="1800" dirty="0"/>
              <a:t>Increased involvement of students with ‘outside’ class </a:t>
            </a:r>
            <a:r>
              <a:rPr lang="en-ZA" sz="1800" dirty="0" smtClean="0"/>
              <a:t>discussions</a:t>
            </a:r>
            <a:endParaRPr lang="en-ZA" sz="1800" i="1" dirty="0"/>
          </a:p>
          <a:p>
            <a:pPr>
              <a:lnSpc>
                <a:spcPct val="200000"/>
              </a:lnSpc>
            </a:pPr>
            <a:r>
              <a:rPr lang="en-ZA" sz="1800" dirty="0" smtClean="0"/>
              <a:t>Staying </a:t>
            </a:r>
            <a:r>
              <a:rPr lang="en-ZA" sz="1800" dirty="0"/>
              <a:t>ahead of the rest with all latest news and </a:t>
            </a:r>
            <a:r>
              <a:rPr lang="en-ZA" sz="1800" dirty="0" smtClean="0"/>
              <a:t>trends</a:t>
            </a:r>
          </a:p>
          <a:p>
            <a:pPr>
              <a:lnSpc>
                <a:spcPct val="200000"/>
              </a:lnSpc>
            </a:pPr>
            <a:r>
              <a:rPr lang="en-ZA" sz="1800" dirty="0"/>
              <a:t>Students are forced to keep their arguments concise and to the point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Strengths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973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51" y="76201"/>
            <a:ext cx="11940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en-ZA" sz="1800" dirty="0"/>
              <a:t>Psychological and Social Issues </a:t>
            </a:r>
            <a:endParaRPr lang="en-ZA" sz="1800" dirty="0" smtClean="0"/>
          </a:p>
          <a:p>
            <a:pPr lvl="0"/>
            <a:endParaRPr lang="en-ZA" sz="1800" dirty="0" smtClean="0"/>
          </a:p>
          <a:p>
            <a:pPr lvl="0"/>
            <a:r>
              <a:rPr lang="en-ZA" sz="1800" dirty="0" smtClean="0"/>
              <a:t>Procrastinate </a:t>
            </a:r>
            <a:r>
              <a:rPr lang="en-ZA" sz="1800" dirty="0"/>
              <a:t>from </a:t>
            </a:r>
            <a:r>
              <a:rPr lang="en-ZA" sz="1800" dirty="0" smtClean="0"/>
              <a:t>revision</a:t>
            </a:r>
          </a:p>
          <a:p>
            <a:pPr lvl="0"/>
            <a:endParaRPr lang="en-ZA" sz="1800" dirty="0" smtClean="0"/>
          </a:p>
          <a:p>
            <a:pPr lvl="0"/>
            <a:r>
              <a:rPr lang="en-ZA" sz="1800" dirty="0"/>
              <a:t>Vulnerability </a:t>
            </a:r>
            <a:r>
              <a:rPr lang="en-ZA" sz="1800" dirty="0" smtClean="0"/>
              <a:t>to Internet Predators</a:t>
            </a:r>
          </a:p>
          <a:p>
            <a:pPr lvl="0"/>
            <a:endParaRPr lang="en-ZA" sz="1800" dirty="0" smtClean="0"/>
          </a:p>
          <a:p>
            <a:pPr lvl="0"/>
            <a:r>
              <a:rPr lang="en-ZA" sz="1800" dirty="0" smtClean="0"/>
              <a:t>Spam</a:t>
            </a:r>
          </a:p>
          <a:p>
            <a:pPr lvl="0"/>
            <a:endParaRPr lang="en-ZA" sz="1800" dirty="0" smtClean="0"/>
          </a:p>
          <a:p>
            <a:pPr lvl="0"/>
            <a:r>
              <a:rPr lang="en-ZA" sz="1800" dirty="0" smtClean="0"/>
              <a:t>Inefficient Messaging</a:t>
            </a:r>
            <a:endParaRPr lang="en-Z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Weaknesses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973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51" y="76201"/>
            <a:ext cx="11940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ZA" sz="1800" dirty="0"/>
              <a:t>Downtimes have been with Twitter from the </a:t>
            </a:r>
            <a:r>
              <a:rPr lang="en-ZA" sz="1800" dirty="0" smtClean="0"/>
              <a:t>beginning</a:t>
            </a:r>
            <a:endParaRPr lang="en-ZA" sz="1800" dirty="0"/>
          </a:p>
          <a:p>
            <a:pPr lvl="0"/>
            <a:endParaRPr lang="en-ZA" sz="1800" dirty="0" smtClean="0"/>
          </a:p>
          <a:p>
            <a:pPr lvl="0"/>
            <a:r>
              <a:rPr lang="en-ZA" sz="1800" dirty="0" smtClean="0"/>
              <a:t>Twitter </a:t>
            </a:r>
            <a:r>
              <a:rPr lang="en-ZA" sz="1800" dirty="0"/>
              <a:t>has many security flaws that need to be dealt with such as phishing attacks and </a:t>
            </a:r>
            <a:r>
              <a:rPr lang="en-ZA" sz="1800" dirty="0" smtClean="0"/>
              <a:t>malware</a:t>
            </a:r>
            <a:endParaRPr lang="en-ZA" sz="1800" dirty="0"/>
          </a:p>
          <a:p>
            <a:pPr lvl="0"/>
            <a:endParaRPr lang="en-ZA" sz="1800" dirty="0" smtClean="0"/>
          </a:p>
          <a:p>
            <a:pPr lvl="0"/>
            <a:r>
              <a:rPr lang="en-ZA" sz="1800" dirty="0"/>
              <a:t>Twitter to shut down Android, iOS versions of Tweetdeck </a:t>
            </a:r>
            <a:endParaRPr lang="en-ZA" sz="1800" dirty="0" smtClean="0"/>
          </a:p>
          <a:p>
            <a:pPr lvl="0"/>
            <a:endParaRPr lang="en-ZA" sz="1800" dirty="0" smtClean="0"/>
          </a:p>
          <a:p>
            <a:pPr lvl="0"/>
            <a:r>
              <a:rPr lang="en-ZA" sz="1800" dirty="0" smtClean="0"/>
              <a:t>New “Discover” Feature</a:t>
            </a:r>
            <a:endParaRPr lang="en-ZA" sz="1800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Trends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973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51" y="76201"/>
            <a:ext cx="11940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Tools don’t often work</a:t>
            </a:r>
          </a:p>
          <a:p>
            <a:r>
              <a:rPr lang="en-ZA" dirty="0" smtClean="0"/>
              <a:t>Down times are back</a:t>
            </a:r>
          </a:p>
          <a:p>
            <a:r>
              <a:rPr lang="en-ZA" dirty="0" smtClean="0"/>
              <a:t>Twitter search needs to be improved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Major Issues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161" y="47970"/>
            <a:ext cx="1194920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lvl="0">
              <a:lnSpc>
                <a:spcPct val="160000"/>
              </a:lnSpc>
            </a:pPr>
            <a:r>
              <a:rPr lang="en-ZA" sz="1600" dirty="0"/>
              <a:t>Tumblr </a:t>
            </a:r>
            <a:endParaRPr lang="en-ZA" sz="1600" dirty="0" smtClean="0"/>
          </a:p>
          <a:p>
            <a:pPr lvl="0">
              <a:lnSpc>
                <a:spcPct val="160000"/>
              </a:lnSpc>
            </a:pPr>
            <a:r>
              <a:rPr lang="en-ZA" sz="1600" dirty="0" smtClean="0"/>
              <a:t>FriendFeed </a:t>
            </a:r>
          </a:p>
          <a:p>
            <a:pPr lvl="0">
              <a:lnSpc>
                <a:spcPct val="160000"/>
              </a:lnSpc>
            </a:pPr>
            <a:r>
              <a:rPr lang="en-ZA" sz="1600" dirty="0" smtClean="0"/>
              <a:t>Posterous </a:t>
            </a:r>
          </a:p>
          <a:p>
            <a:pPr lvl="0">
              <a:lnSpc>
                <a:spcPct val="160000"/>
              </a:lnSpc>
            </a:pPr>
            <a:r>
              <a:rPr lang="en-ZA" sz="1600" dirty="0" smtClean="0"/>
              <a:t>Identi.ca </a:t>
            </a:r>
          </a:p>
          <a:p>
            <a:pPr lvl="0">
              <a:lnSpc>
                <a:spcPct val="160000"/>
              </a:lnSpc>
            </a:pPr>
            <a:r>
              <a:rPr lang="en-ZA" sz="1600" dirty="0" smtClean="0"/>
              <a:t>Plurk</a:t>
            </a:r>
          </a:p>
          <a:p>
            <a:pPr lvl="0">
              <a:lnSpc>
                <a:spcPct val="160000"/>
              </a:lnSpc>
            </a:pPr>
            <a:r>
              <a:rPr lang="en-ZA" sz="1600" dirty="0" smtClean="0"/>
              <a:t>Brightkite </a:t>
            </a:r>
          </a:p>
          <a:p>
            <a:pPr lvl="0">
              <a:lnSpc>
                <a:spcPct val="160000"/>
              </a:lnSpc>
            </a:pPr>
            <a:r>
              <a:rPr lang="en-ZA" sz="1600" dirty="0" smtClean="0"/>
              <a:t>Foursquare </a:t>
            </a:r>
          </a:p>
          <a:p>
            <a:pPr lvl="0">
              <a:lnSpc>
                <a:spcPct val="160000"/>
              </a:lnSpc>
            </a:pPr>
            <a:r>
              <a:rPr lang="en-ZA" sz="1600" dirty="0" smtClean="0"/>
              <a:t>Present.ly </a:t>
            </a:r>
          </a:p>
          <a:p>
            <a:pPr lvl="0">
              <a:lnSpc>
                <a:spcPct val="160000"/>
              </a:lnSpc>
            </a:pPr>
            <a:r>
              <a:rPr lang="en-ZA" sz="1600" dirty="0" smtClean="0"/>
              <a:t>Yammer </a:t>
            </a:r>
            <a:endParaRPr lang="en-ZA" sz="1600" dirty="0"/>
          </a:p>
          <a:p>
            <a:pPr lvl="0">
              <a:lnSpc>
                <a:spcPct val="160000"/>
              </a:lnSpc>
            </a:pPr>
            <a:r>
              <a:rPr lang="en-ZA" sz="1600" dirty="0" smtClean="0"/>
              <a:t>Ping.fm</a:t>
            </a:r>
            <a:endParaRPr lang="en-ZA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Competitors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973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51" y="1251"/>
            <a:ext cx="11940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WordPress</a:t>
            </a:r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 b="992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WordPress is a free and open source web publishing system and content management system that enables you to create a complex blog or web log on your site. </a:t>
            </a:r>
          </a:p>
        </p:txBody>
      </p:sp>
    </p:spTree>
    <p:extLst>
      <p:ext uri="{BB962C8B-B14F-4D97-AF65-F5344CB8AC3E}">
        <p14:creationId xmlns:p14="http://schemas.microsoft.com/office/powerpoint/2010/main" val="15105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Founded: </a:t>
            </a:r>
            <a:r>
              <a:rPr lang="en-ZA" i="1" dirty="0" smtClean="0"/>
              <a:t>27 May 2003</a:t>
            </a:r>
          </a:p>
          <a:p>
            <a:r>
              <a:rPr lang="en-ZA" dirty="0" smtClean="0"/>
              <a:t>Founder: </a:t>
            </a:r>
            <a:r>
              <a:rPr lang="en-ZA" i="1" dirty="0" smtClean="0"/>
              <a:t>Matt Mullenweg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Number </a:t>
            </a:r>
            <a:r>
              <a:rPr lang="en-US" dirty="0"/>
              <a:t>of Users</a:t>
            </a:r>
            <a:r>
              <a:rPr lang="en-US" dirty="0" smtClean="0"/>
              <a:t>: </a:t>
            </a:r>
            <a:r>
              <a:rPr lang="en-US" i="1" dirty="0" smtClean="0"/>
              <a:t>387 million +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dirty="0"/>
              <a:t>Estimated Worth</a:t>
            </a:r>
            <a:r>
              <a:rPr lang="en-US" dirty="0" smtClean="0"/>
              <a:t>: </a:t>
            </a:r>
            <a:r>
              <a:rPr lang="en-US" i="1" dirty="0" smtClean="0"/>
              <a:t>$ 135,000,005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dirty="0"/>
              <a:t>Target Audience</a:t>
            </a:r>
            <a:r>
              <a:rPr lang="en-US" dirty="0" smtClean="0"/>
              <a:t>: </a:t>
            </a:r>
            <a:r>
              <a:rPr lang="en-US" i="1" dirty="0" smtClean="0"/>
              <a:t>Business users &amp; bloggers among others</a:t>
            </a:r>
            <a:endParaRPr lang="en-ZA" i="1" dirty="0"/>
          </a:p>
          <a:p>
            <a:endParaRPr lang="en-ZA" i="1" dirty="0" smtClean="0"/>
          </a:p>
          <a:p>
            <a:endParaRPr lang="en-ZA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800" dirty="0" smtClean="0"/>
              <a:t>Overview of the Business</a:t>
            </a:r>
            <a:endParaRPr lang="en-ZA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110" y1="17532" x2="3659" y2="43506"/>
                        <a14:foregroundMark x1="4268" y1="45455" x2="9756" y2="79870"/>
                        <a14:foregroundMark x1="12805" y1="80519" x2="26829" y2="85714"/>
                        <a14:foregroundMark x1="27744" y1="85065" x2="37195" y2="65584"/>
                        <a14:foregroundMark x1="38110" y1="57792" x2="37500" y2="33766"/>
                        <a14:foregroundMark x1="35976" y1="33766" x2="31098" y2="21429"/>
                        <a14:foregroundMark x1="29878" y1="19481" x2="22866" y2="14935"/>
                        <a14:foregroundMark x1="22256" y1="14935" x2="15244" y2="18831"/>
                        <a14:foregroundMark x1="5793" y1="48052" x2="35061" y2="52597"/>
                        <a14:foregroundMark x1="8841" y1="41558" x2="25610" y2="37662"/>
                        <a14:foregroundMark x1="13110" y1="69481" x2="28659" y2="62987"/>
                        <a14:foregroundMark x1="11585" y1="57792" x2="15549" y2="57792"/>
                        <a14:foregroundMark x1="40549" y1="50000" x2="52744" y2="23377"/>
                        <a14:foregroundMark x1="38415" y1="63636" x2="42988" y2="68831"/>
                        <a14:foregroundMark x1="54268" y1="79221" x2="68293" y2="86364"/>
                        <a14:foregroundMark x1="68293" y1="86364" x2="70732" y2="79221"/>
                        <a14:foregroundMark x1="46037" y1="41558" x2="53354" y2="6039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1391813" cy="6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en-ZA" sz="1800" dirty="0"/>
              <a:t>To create an informative class website. </a:t>
            </a:r>
            <a:endParaRPr lang="en-ZA" sz="1800" dirty="0" smtClean="0"/>
          </a:p>
          <a:p>
            <a:pPr lvl="0"/>
            <a:endParaRPr lang="en-ZA" sz="1800" dirty="0" smtClean="0"/>
          </a:p>
          <a:p>
            <a:pPr lvl="0"/>
            <a:r>
              <a:rPr lang="en-ZA" sz="1800" dirty="0" smtClean="0"/>
              <a:t>Students </a:t>
            </a:r>
            <a:r>
              <a:rPr lang="en-ZA" sz="1800" dirty="0"/>
              <a:t>can create an ePortfolio of what they have learned over the semester or year. </a:t>
            </a:r>
            <a:endParaRPr lang="en-ZA" sz="1800" dirty="0" smtClean="0"/>
          </a:p>
          <a:p>
            <a:pPr lvl="0"/>
            <a:endParaRPr lang="en-ZA" sz="1800" dirty="0" smtClean="0"/>
          </a:p>
          <a:p>
            <a:pPr lvl="0"/>
            <a:r>
              <a:rPr lang="en-ZA" sz="1800" dirty="0" smtClean="0"/>
              <a:t>Share </a:t>
            </a:r>
            <a:r>
              <a:rPr lang="en-ZA" sz="1800" dirty="0"/>
              <a:t>lesson plans. </a:t>
            </a:r>
            <a:endParaRPr lang="en-ZA" sz="1800" dirty="0" smtClean="0"/>
          </a:p>
          <a:p>
            <a:pPr lvl="0"/>
            <a:endParaRPr lang="en-ZA" sz="1800" dirty="0" smtClean="0"/>
          </a:p>
          <a:p>
            <a:pPr lvl="0"/>
            <a:r>
              <a:rPr lang="en-ZA" sz="1800" dirty="0" smtClean="0"/>
              <a:t>Online </a:t>
            </a:r>
            <a:r>
              <a:rPr lang="en-ZA" sz="1800" dirty="0"/>
              <a:t>community for educators. They can upload their lessons and get feedback on it and different approaches to teach that lesson.</a:t>
            </a:r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Why use WordPress</a:t>
            </a:r>
            <a:endParaRPr lang="en-ZA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110" y1="17532" x2="3659" y2="43506"/>
                        <a14:foregroundMark x1="4268" y1="45455" x2="9756" y2="79870"/>
                        <a14:foregroundMark x1="12805" y1="80519" x2="26829" y2="85714"/>
                        <a14:foregroundMark x1="27744" y1="85065" x2="37195" y2="65584"/>
                        <a14:foregroundMark x1="38110" y1="57792" x2="37500" y2="33766"/>
                        <a14:foregroundMark x1="35976" y1="33766" x2="31098" y2="21429"/>
                        <a14:foregroundMark x1="29878" y1="19481" x2="22866" y2="14935"/>
                        <a14:foregroundMark x1="22256" y1="14935" x2="15244" y2="18831"/>
                        <a14:foregroundMark x1="5793" y1="48052" x2="35061" y2="52597"/>
                        <a14:foregroundMark x1="8841" y1="41558" x2="25610" y2="37662"/>
                        <a14:foregroundMark x1="13110" y1="69481" x2="28659" y2="62987"/>
                        <a14:foregroundMark x1="11585" y1="57792" x2="15549" y2="57792"/>
                        <a14:foregroundMark x1="40549" y1="50000" x2="52744" y2="23377"/>
                        <a14:foregroundMark x1="38415" y1="63636" x2="42988" y2="68831"/>
                        <a14:foregroundMark x1="54268" y1="79221" x2="68293" y2="86364"/>
                        <a14:foregroundMark x1="68293" y1="86364" x2="70732" y2="79221"/>
                        <a14:foregroundMark x1="46037" y1="41558" x2="53354" y2="6039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1391813" cy="6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en-ZA" sz="1800" dirty="0"/>
              <a:t>Students or educators can use WordPress for free </a:t>
            </a:r>
            <a:endParaRPr lang="en-ZA" sz="1800" dirty="0" smtClean="0"/>
          </a:p>
          <a:p>
            <a:pPr lvl="0"/>
            <a:endParaRPr lang="en-ZA" sz="1800" dirty="0" smtClean="0"/>
          </a:p>
          <a:p>
            <a:pPr lvl="0"/>
            <a:r>
              <a:rPr lang="en-ZA" sz="1800" dirty="0" smtClean="0"/>
              <a:t>It </a:t>
            </a:r>
            <a:r>
              <a:rPr lang="en-ZA" sz="1800" dirty="0"/>
              <a:t>supports teacher training and it helps teachers build an online learning environment for students</a:t>
            </a:r>
            <a:r>
              <a:rPr lang="en-ZA" sz="1800" dirty="0" smtClean="0"/>
              <a:t>.</a:t>
            </a:r>
          </a:p>
          <a:p>
            <a:pPr lvl="0"/>
            <a:endParaRPr lang="en-ZA" sz="1800" dirty="0"/>
          </a:p>
          <a:p>
            <a:pPr lvl="0"/>
            <a:r>
              <a:rPr lang="en-ZA" sz="1800" dirty="0"/>
              <a:t>Parents can have access to the class blog </a:t>
            </a:r>
            <a:endParaRPr lang="en-ZA" sz="1800" dirty="0" smtClean="0"/>
          </a:p>
          <a:p>
            <a:pPr lvl="0"/>
            <a:endParaRPr lang="en-ZA" sz="1800" dirty="0" smtClean="0"/>
          </a:p>
          <a:p>
            <a:pPr lvl="0"/>
            <a:r>
              <a:rPr lang="en-ZA" sz="1800" dirty="0" smtClean="0"/>
              <a:t>Enables </a:t>
            </a:r>
            <a:r>
              <a:rPr lang="en-ZA" sz="1800" dirty="0"/>
              <a:t>one to communicate with teachers and students across the globe.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Strengths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110" y1="17532" x2="3659" y2="43506"/>
                        <a14:foregroundMark x1="4268" y1="45455" x2="9756" y2="79870"/>
                        <a14:foregroundMark x1="12805" y1="80519" x2="26829" y2="85714"/>
                        <a14:foregroundMark x1="27744" y1="85065" x2="37195" y2="65584"/>
                        <a14:foregroundMark x1="38110" y1="57792" x2="37500" y2="33766"/>
                        <a14:foregroundMark x1="35976" y1="33766" x2="31098" y2="21429"/>
                        <a14:foregroundMark x1="29878" y1="19481" x2="22866" y2="14935"/>
                        <a14:foregroundMark x1="22256" y1="14935" x2="15244" y2="18831"/>
                        <a14:foregroundMark x1="5793" y1="48052" x2="35061" y2="52597"/>
                        <a14:foregroundMark x1="8841" y1="41558" x2="25610" y2="37662"/>
                        <a14:foregroundMark x1="13110" y1="69481" x2="28659" y2="62987"/>
                        <a14:foregroundMark x1="11585" y1="57792" x2="15549" y2="57792"/>
                        <a14:foregroundMark x1="40549" y1="50000" x2="52744" y2="23377"/>
                        <a14:foregroundMark x1="38415" y1="63636" x2="42988" y2="68831"/>
                        <a14:foregroundMark x1="54268" y1="79221" x2="68293" y2="86364"/>
                        <a14:foregroundMark x1="68293" y1="86364" x2="70732" y2="79221"/>
                        <a14:foregroundMark x1="46037" y1="41558" x2="53354" y2="6039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1391813" cy="6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ZA" sz="1800" dirty="0"/>
              <a:t>Students living in geographically isolated places which have poor or restricted internet infrastructure will not be able to access WordPress </a:t>
            </a:r>
            <a:endParaRPr lang="en-ZA" sz="1800" dirty="0" smtClean="0"/>
          </a:p>
          <a:p>
            <a:pPr lvl="0"/>
            <a:endParaRPr lang="en-ZA" sz="1800" dirty="0" smtClean="0"/>
          </a:p>
          <a:p>
            <a:pPr lvl="0"/>
            <a:r>
              <a:rPr lang="en-ZA" sz="1800" dirty="0" smtClean="0"/>
              <a:t>Students </a:t>
            </a:r>
            <a:r>
              <a:rPr lang="en-ZA" sz="1800" dirty="0"/>
              <a:t>and Educators need to be aware of and obey to copyright laws and </a:t>
            </a:r>
            <a:r>
              <a:rPr lang="en-ZA" sz="1800" dirty="0" smtClean="0"/>
              <a:t>licensing</a:t>
            </a:r>
          </a:p>
          <a:p>
            <a:pPr lvl="0"/>
            <a:endParaRPr lang="en-ZA" sz="1800" dirty="0"/>
          </a:p>
          <a:p>
            <a:pPr lvl="0"/>
            <a:r>
              <a:rPr lang="en-ZA" sz="1800" dirty="0"/>
              <a:t>Privacy and </a:t>
            </a:r>
            <a:r>
              <a:rPr lang="en-ZA" sz="1800" dirty="0" smtClean="0"/>
              <a:t>security</a:t>
            </a:r>
          </a:p>
          <a:p>
            <a:pPr lvl="0"/>
            <a:endParaRPr lang="en-ZA" sz="1800" dirty="0" smtClean="0"/>
          </a:p>
          <a:p>
            <a:pPr lvl="0"/>
            <a:r>
              <a:rPr lang="en-ZA" sz="1800" dirty="0" smtClean="0"/>
              <a:t>If </a:t>
            </a:r>
            <a:r>
              <a:rPr lang="en-ZA" sz="1800" dirty="0"/>
              <a:t>students are using plugins, there is no help function since these plugins are developed and maintained by a third party </a:t>
            </a:r>
            <a:endParaRPr lang="en-ZA" sz="1800" dirty="0" smtClean="0"/>
          </a:p>
          <a:p>
            <a:pPr lvl="0"/>
            <a:endParaRPr lang="en-ZA" sz="1800" dirty="0"/>
          </a:p>
          <a:p>
            <a:pPr lvl="0"/>
            <a:r>
              <a:rPr lang="en-ZA" sz="1800" dirty="0"/>
              <a:t>Educators needing bigger storage space or a site with no advertisements will have to pay for an upgrade</a:t>
            </a:r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Weaknesses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110" y1="17532" x2="3659" y2="43506"/>
                        <a14:foregroundMark x1="4268" y1="45455" x2="9756" y2="79870"/>
                        <a14:foregroundMark x1="12805" y1="80519" x2="26829" y2="85714"/>
                        <a14:foregroundMark x1="27744" y1="85065" x2="37195" y2="65584"/>
                        <a14:foregroundMark x1="38110" y1="57792" x2="37500" y2="33766"/>
                        <a14:foregroundMark x1="35976" y1="33766" x2="31098" y2="21429"/>
                        <a14:foregroundMark x1="29878" y1="19481" x2="22866" y2="14935"/>
                        <a14:foregroundMark x1="22256" y1="14935" x2="15244" y2="18831"/>
                        <a14:foregroundMark x1="5793" y1="48052" x2="35061" y2="52597"/>
                        <a14:foregroundMark x1="8841" y1="41558" x2="25610" y2="37662"/>
                        <a14:foregroundMark x1="13110" y1="69481" x2="28659" y2="62987"/>
                        <a14:foregroundMark x1="11585" y1="57792" x2="15549" y2="57792"/>
                        <a14:foregroundMark x1="40549" y1="50000" x2="52744" y2="23377"/>
                        <a14:foregroundMark x1="38415" y1="63636" x2="42988" y2="68831"/>
                        <a14:foregroundMark x1="54268" y1="79221" x2="68293" y2="86364"/>
                        <a14:foregroundMark x1="68293" y1="86364" x2="70732" y2="79221"/>
                        <a14:foregroundMark x1="46037" y1="41558" x2="53354" y2="6039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1391813" cy="6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Facebook</a:t>
            </a:r>
            <a:endParaRPr lang="en-US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127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Facebook is a platform that features interaction between users. Via this platform, the users share content and thusly become active participants </a:t>
            </a:r>
            <a:r>
              <a:rPr lang="en-ZA" dirty="0" smtClean="0"/>
              <a:t>contributing to </a:t>
            </a:r>
            <a:r>
              <a:rPr lang="en-ZA" dirty="0"/>
              <a:t>content creation.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ZA" sz="1800" dirty="0"/>
              <a:t>Link Feed: </a:t>
            </a:r>
            <a:r>
              <a:rPr lang="en-ZA" sz="1600" i="1" dirty="0"/>
              <a:t>Users can provide a link to one of their posts on their site to increase awareness of the information they are providing</a:t>
            </a:r>
            <a:r>
              <a:rPr lang="en-ZA" sz="1600" i="1" dirty="0" smtClean="0"/>
              <a:t>.</a:t>
            </a:r>
          </a:p>
          <a:p>
            <a:pPr lvl="0"/>
            <a:endParaRPr lang="en-ZA" sz="1600" i="1" dirty="0"/>
          </a:p>
          <a:p>
            <a:pPr lvl="0"/>
            <a:r>
              <a:rPr lang="en-ZA" sz="1800" dirty="0"/>
              <a:t>WordPress Post thumbnail: </a:t>
            </a:r>
            <a:r>
              <a:rPr lang="en-ZA" sz="1600" i="1" dirty="0"/>
              <a:t>Gives every post a thumbnail and displays it on the homepage. </a:t>
            </a:r>
            <a:endParaRPr lang="en-ZA" sz="1600" i="1" dirty="0" smtClean="0"/>
          </a:p>
          <a:p>
            <a:pPr lvl="0"/>
            <a:endParaRPr lang="en-ZA" sz="1800" i="1" dirty="0" smtClean="0"/>
          </a:p>
          <a:p>
            <a:pPr lvl="0"/>
            <a:r>
              <a:rPr lang="en-ZA" sz="1800" dirty="0" smtClean="0"/>
              <a:t>Tabbed </a:t>
            </a:r>
            <a:r>
              <a:rPr lang="en-ZA" sz="1800" dirty="0"/>
              <a:t>content </a:t>
            </a:r>
            <a:r>
              <a:rPr lang="en-ZA" sz="1800" dirty="0" smtClean="0"/>
              <a:t>section</a:t>
            </a:r>
          </a:p>
          <a:p>
            <a:pPr lvl="0"/>
            <a:endParaRPr lang="en-ZA" sz="1800" dirty="0" smtClean="0"/>
          </a:p>
          <a:p>
            <a:pPr lvl="0"/>
            <a:r>
              <a:rPr lang="en-ZA" sz="1800" dirty="0" smtClean="0"/>
              <a:t>Show </a:t>
            </a:r>
            <a:r>
              <a:rPr lang="en-ZA" sz="1800" dirty="0"/>
              <a:t>Digg </a:t>
            </a:r>
            <a:r>
              <a:rPr lang="en-ZA" sz="1800" dirty="0" smtClean="0"/>
              <a:t>count</a:t>
            </a:r>
          </a:p>
          <a:p>
            <a:pPr lvl="0"/>
            <a:endParaRPr lang="en-ZA" sz="1800" dirty="0" smtClean="0"/>
          </a:p>
          <a:p>
            <a:pPr lvl="0"/>
            <a:r>
              <a:rPr lang="en-ZA" sz="1800" dirty="0" smtClean="0"/>
              <a:t>Featured </a:t>
            </a:r>
            <a:r>
              <a:rPr lang="en-ZA" sz="1800" dirty="0"/>
              <a:t>Posts: </a:t>
            </a:r>
            <a:r>
              <a:rPr lang="en-ZA" sz="1600" i="1" dirty="0"/>
              <a:t>This will highlight a certain post at the top of the homepage. Or your most recent post.  </a:t>
            </a:r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Trends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110" y1="17532" x2="3659" y2="43506"/>
                        <a14:foregroundMark x1="4268" y1="45455" x2="9756" y2="79870"/>
                        <a14:foregroundMark x1="12805" y1="80519" x2="26829" y2="85714"/>
                        <a14:foregroundMark x1="27744" y1="85065" x2="37195" y2="65584"/>
                        <a14:foregroundMark x1="38110" y1="57792" x2="37500" y2="33766"/>
                        <a14:foregroundMark x1="35976" y1="33766" x2="31098" y2="21429"/>
                        <a14:foregroundMark x1="29878" y1="19481" x2="22866" y2="14935"/>
                        <a14:foregroundMark x1="22256" y1="14935" x2="15244" y2="18831"/>
                        <a14:foregroundMark x1="5793" y1="48052" x2="35061" y2="52597"/>
                        <a14:foregroundMark x1="8841" y1="41558" x2="25610" y2="37662"/>
                        <a14:foregroundMark x1="13110" y1="69481" x2="28659" y2="62987"/>
                        <a14:foregroundMark x1="11585" y1="57792" x2="15549" y2="57792"/>
                        <a14:foregroundMark x1="40549" y1="50000" x2="52744" y2="23377"/>
                        <a14:foregroundMark x1="38415" y1="63636" x2="42988" y2="68831"/>
                        <a14:foregroundMark x1="54268" y1="79221" x2="68293" y2="86364"/>
                        <a14:foregroundMark x1="68293" y1="86364" x2="70732" y2="79221"/>
                        <a14:foregroundMark x1="46037" y1="41558" x2="53354" y2="6039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1391813" cy="6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z="1800" dirty="0"/>
              <a:t>The Add Media button for the upgraded media manager is not </a:t>
            </a:r>
            <a:r>
              <a:rPr lang="en-US" sz="1800" dirty="0" smtClean="0"/>
              <a:t>working</a:t>
            </a:r>
          </a:p>
          <a:p>
            <a:pPr lvl="0"/>
            <a:endParaRPr lang="en-ZA" sz="1800" dirty="0"/>
          </a:p>
          <a:p>
            <a:pPr lvl="0"/>
            <a:r>
              <a:rPr lang="en-US" sz="1800" dirty="0"/>
              <a:t>TinyMCE editor is not showing word </a:t>
            </a:r>
            <a:r>
              <a:rPr lang="en-US" sz="1800" dirty="0" smtClean="0"/>
              <a:t>count</a:t>
            </a:r>
          </a:p>
          <a:p>
            <a:pPr lvl="0"/>
            <a:endParaRPr lang="en-ZA" sz="1800" dirty="0"/>
          </a:p>
          <a:p>
            <a:pPr lvl="0"/>
            <a:r>
              <a:rPr lang="en-US" sz="1800" dirty="0"/>
              <a:t>Editor functionality is </a:t>
            </a:r>
            <a:r>
              <a:rPr lang="en-US" sz="1800" dirty="0" smtClean="0"/>
              <a:t>disabled</a:t>
            </a:r>
          </a:p>
          <a:p>
            <a:pPr lvl="0"/>
            <a:endParaRPr lang="en-ZA" sz="1800" dirty="0"/>
          </a:p>
          <a:p>
            <a:pPr lvl="0"/>
            <a:r>
              <a:rPr lang="en-US" sz="1800" dirty="0"/>
              <a:t>Unable to add categories on the fly from post edit </a:t>
            </a:r>
            <a:r>
              <a:rPr lang="en-US" sz="1800" dirty="0" smtClean="0"/>
              <a:t>page</a:t>
            </a:r>
          </a:p>
          <a:p>
            <a:pPr lvl="0"/>
            <a:endParaRPr lang="en-ZA" sz="1800" dirty="0"/>
          </a:p>
          <a:p>
            <a:pPr lvl="0"/>
            <a:r>
              <a:rPr lang="en-US" sz="1800" dirty="0"/>
              <a:t>Quick press not working </a:t>
            </a:r>
            <a:endParaRPr lang="en-ZA" sz="1800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Major Issues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110" y1="17532" x2="3659" y2="43506"/>
                        <a14:foregroundMark x1="4268" y1="45455" x2="9756" y2="79870"/>
                        <a14:foregroundMark x1="12805" y1="80519" x2="26829" y2="85714"/>
                        <a14:foregroundMark x1="27744" y1="85065" x2="37195" y2="65584"/>
                        <a14:foregroundMark x1="38110" y1="57792" x2="37500" y2="33766"/>
                        <a14:foregroundMark x1="35976" y1="33766" x2="31098" y2="21429"/>
                        <a14:foregroundMark x1="29878" y1="19481" x2="22866" y2="14935"/>
                        <a14:foregroundMark x1="22256" y1="14935" x2="15244" y2="18831"/>
                        <a14:foregroundMark x1="5793" y1="48052" x2="35061" y2="52597"/>
                        <a14:foregroundMark x1="8841" y1="41558" x2="25610" y2="37662"/>
                        <a14:foregroundMark x1="13110" y1="69481" x2="28659" y2="62987"/>
                        <a14:foregroundMark x1="11585" y1="57792" x2="15549" y2="57792"/>
                        <a14:foregroundMark x1="40549" y1="50000" x2="52744" y2="23377"/>
                        <a14:foregroundMark x1="38415" y1="63636" x2="42988" y2="68831"/>
                        <a14:foregroundMark x1="54268" y1="79221" x2="68293" y2="86364"/>
                        <a14:foregroundMark x1="68293" y1="86364" x2="70732" y2="79221"/>
                        <a14:foregroundMark x1="46037" y1="41558" x2="53354" y2="6039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1391813" cy="6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en-ZA" sz="1800" dirty="0" smtClean="0"/>
          </a:p>
          <a:p>
            <a:endParaRPr lang="en-ZA" sz="1800" dirty="0"/>
          </a:p>
          <a:p>
            <a:r>
              <a:rPr lang="en-ZA" sz="1800" dirty="0" smtClean="0"/>
              <a:t>Blogger: </a:t>
            </a:r>
            <a:r>
              <a:rPr lang="en-ZA" sz="1600" i="1" dirty="0" smtClean="0"/>
              <a:t>Google’s free tool for creating blogs</a:t>
            </a:r>
          </a:p>
          <a:p>
            <a:pPr marL="0" indent="0">
              <a:buNone/>
            </a:pPr>
            <a:r>
              <a:rPr lang="en-ZA" sz="1800" dirty="0"/>
              <a:t> </a:t>
            </a:r>
          </a:p>
          <a:p>
            <a:r>
              <a:rPr lang="en-ZA" sz="1800" dirty="0"/>
              <a:t>Tumblr: </a:t>
            </a:r>
            <a:r>
              <a:rPr lang="en-ZA" sz="1600" i="1" dirty="0"/>
              <a:t>A social networking website that enables users to post multimedia and other content to a short-form blog.</a:t>
            </a:r>
          </a:p>
          <a:p>
            <a:pPr marL="0" indent="0">
              <a:buNone/>
            </a:pPr>
            <a:endParaRPr lang="en-ZA" sz="1800" dirty="0"/>
          </a:p>
          <a:p>
            <a:r>
              <a:rPr lang="en-ZA" sz="1800" dirty="0"/>
              <a:t>ScrapBlog: </a:t>
            </a:r>
            <a:r>
              <a:rPr lang="en-ZA" sz="1600" i="1" dirty="0"/>
              <a:t>Allows users to combine pictures, videos, audio, etc to create a scrapbook</a:t>
            </a:r>
          </a:p>
          <a:p>
            <a:pPr marL="0" indent="0">
              <a:buNone/>
            </a:pPr>
            <a:endParaRPr lang="en-ZA" sz="1800" dirty="0"/>
          </a:p>
          <a:p>
            <a:r>
              <a:rPr lang="en-ZA" sz="1800" dirty="0"/>
              <a:t>Movable Type: </a:t>
            </a:r>
            <a:r>
              <a:rPr lang="en-ZA" sz="1600" i="1" dirty="0"/>
              <a:t>The world’s first professional blog publishing platform.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Competitors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110" y1="17532" x2="3659" y2="43506"/>
                        <a14:foregroundMark x1="4268" y1="45455" x2="9756" y2="79870"/>
                        <a14:foregroundMark x1="12805" y1="80519" x2="26829" y2="85714"/>
                        <a14:foregroundMark x1="27744" y1="85065" x2="37195" y2="65584"/>
                        <a14:foregroundMark x1="38110" y1="57792" x2="37500" y2="33766"/>
                        <a14:foregroundMark x1="35976" y1="33766" x2="31098" y2="21429"/>
                        <a14:foregroundMark x1="29878" y1="19481" x2="22866" y2="14935"/>
                        <a14:foregroundMark x1="22256" y1="14935" x2="15244" y2="18831"/>
                        <a14:foregroundMark x1="5793" y1="48052" x2="35061" y2="52597"/>
                        <a14:foregroundMark x1="8841" y1="41558" x2="25610" y2="37662"/>
                        <a14:foregroundMark x1="13110" y1="69481" x2="28659" y2="62987"/>
                        <a14:foregroundMark x1="11585" y1="57792" x2="15549" y2="57792"/>
                        <a14:foregroundMark x1="40549" y1="50000" x2="52744" y2="23377"/>
                        <a14:foregroundMark x1="38415" y1="63636" x2="42988" y2="68831"/>
                        <a14:foregroundMark x1="54268" y1="79221" x2="68293" y2="86364"/>
                        <a14:foregroundMark x1="68293" y1="86364" x2="70732" y2="79221"/>
                        <a14:foregroundMark x1="46037" y1="41558" x2="53354" y2="6039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1391813" cy="6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Ning</a:t>
            </a:r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Ning is an online platform which allows user to create a tailored </a:t>
            </a:r>
            <a:r>
              <a:rPr lang="en-ZA" dirty="0"/>
              <a:t>social network with a personalized look and feel with feature sets such as photos, videos, forums and blogs, and </a:t>
            </a:r>
            <a:r>
              <a:rPr lang="en-US" dirty="0"/>
              <a:t>permits built-in social integration with other social </a:t>
            </a:r>
            <a:r>
              <a:rPr lang="en-US" dirty="0" smtClean="0"/>
              <a:t>websites.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66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Founded</a:t>
            </a:r>
            <a:r>
              <a:rPr lang="en-US" dirty="0" smtClean="0"/>
              <a:t>: </a:t>
            </a:r>
            <a:r>
              <a:rPr lang="en-US" i="1" dirty="0" smtClean="0"/>
              <a:t>October </a:t>
            </a:r>
            <a:r>
              <a:rPr lang="en-US" i="1" dirty="0" smtClean="0"/>
              <a:t>2004</a:t>
            </a:r>
            <a:endParaRPr lang="en-US" i="1" dirty="0"/>
          </a:p>
          <a:p>
            <a:pPr lvl="0"/>
            <a:r>
              <a:rPr lang="en-US" dirty="0"/>
              <a:t>Founder: </a:t>
            </a:r>
            <a:r>
              <a:rPr lang="en-US" i="1" dirty="0" smtClean="0">
                <a:solidFill>
                  <a:schemeClr val="tx1"/>
                </a:solidFill>
              </a:rPr>
              <a:t>Gina Bianchini &amp; Marc Andreessen</a:t>
            </a:r>
            <a:endParaRPr lang="en-US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Number of Employees: </a:t>
            </a:r>
            <a:r>
              <a:rPr lang="en-US" i="1" dirty="0" smtClean="0"/>
              <a:t>100+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dirty="0"/>
              <a:t>Number of Users</a:t>
            </a:r>
            <a:r>
              <a:rPr lang="en-US" dirty="0" smtClean="0"/>
              <a:t>: </a:t>
            </a:r>
            <a:r>
              <a:rPr lang="en-US" i="1" dirty="0" smtClean="0"/>
              <a:t>65 million monthly visitors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dirty="0" smtClean="0"/>
              <a:t>Revenue: </a:t>
            </a:r>
            <a:r>
              <a:rPr lang="en-US" i="1" dirty="0" smtClean="0"/>
              <a:t>30 million dollars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dirty="0" smtClean="0"/>
              <a:t>Slogan: </a:t>
            </a:r>
            <a:r>
              <a:rPr lang="en-US" i="1" dirty="0"/>
              <a:t>The World's Largest Platform for Creating Social Websites</a:t>
            </a:r>
          </a:p>
          <a:p>
            <a:pPr>
              <a:lnSpc>
                <a:spcPct val="150000"/>
              </a:lnSpc>
            </a:pPr>
            <a:r>
              <a:rPr lang="en-US" dirty="0"/>
              <a:t>Target Audience</a:t>
            </a:r>
            <a:r>
              <a:rPr lang="en-US" dirty="0" smtClean="0"/>
              <a:t>: </a:t>
            </a:r>
            <a:r>
              <a:rPr lang="en-US" i="1" dirty="0" smtClean="0"/>
              <a:t>Organizations &amp; people</a:t>
            </a:r>
            <a:endParaRPr lang="en-ZA" i="1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800" dirty="0" smtClean="0"/>
              <a:t>Overview of the Business</a:t>
            </a:r>
            <a:endParaRPr lang="en-Z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1800" dirty="0"/>
              <a:t>Ning </a:t>
            </a:r>
            <a:r>
              <a:rPr lang="en-US" sz="1800" dirty="0" smtClean="0"/>
              <a:t>provides you with</a:t>
            </a:r>
            <a:r>
              <a:rPr lang="en-US" sz="1800" dirty="0" smtClean="0"/>
              <a:t> </a:t>
            </a:r>
            <a:r>
              <a:rPr lang="en-US" sz="1800" dirty="0"/>
              <a:t>the ability to create your own personal or public social </a:t>
            </a:r>
            <a:r>
              <a:rPr lang="en-US" sz="1800" dirty="0" smtClean="0"/>
              <a:t>network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/>
              <a:t>The use of Ning in higher education work is to provide a place for classes and interdisciplinary faculty teams to </a:t>
            </a:r>
            <a:r>
              <a:rPr lang="en-US" sz="1800" dirty="0" smtClean="0"/>
              <a:t>build a </a:t>
            </a:r>
            <a:r>
              <a:rPr lang="en-US" sz="1800" dirty="0"/>
              <a:t>community and be a little more social than a Wiki or virtual learning environment </a:t>
            </a:r>
            <a:r>
              <a:rPr lang="en-US" sz="1800" dirty="0" smtClean="0"/>
              <a:t> </a:t>
            </a:r>
            <a:r>
              <a:rPr lang="en-US" sz="1800" dirty="0"/>
              <a:t>would allow by sharing files, participating in blog discussion etc.</a:t>
            </a:r>
            <a:endParaRPr lang="en-ZA" sz="1800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Why use Ning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>
            <a:normAutofit fontScale="85000" lnSpcReduction="10000"/>
          </a:bodyPr>
          <a:lstStyle/>
          <a:p>
            <a:pPr lvl="0"/>
            <a:r>
              <a:rPr lang="en-US" sz="1600" dirty="0"/>
              <a:t>Create blog sites for user to comments, suggestions, or </a:t>
            </a:r>
            <a:r>
              <a:rPr lang="en-US" sz="1600" dirty="0" smtClean="0"/>
              <a:t>queries</a:t>
            </a:r>
          </a:p>
          <a:p>
            <a:pPr lvl="0"/>
            <a:endParaRPr lang="en-US" sz="1400" dirty="0" smtClean="0"/>
          </a:p>
          <a:p>
            <a:pPr lvl="0"/>
            <a:r>
              <a:rPr lang="en-US" sz="1600" dirty="0" smtClean="0"/>
              <a:t>Education-based social networks connects teachers of different languages and helps them to collaborate and share ideas.</a:t>
            </a:r>
            <a:endParaRPr lang="en-US" sz="1600" dirty="0" smtClean="0"/>
          </a:p>
          <a:p>
            <a:pPr lvl="0"/>
            <a:endParaRPr lang="en-ZA" sz="1600" dirty="0"/>
          </a:p>
          <a:p>
            <a:pPr lvl="0"/>
            <a:r>
              <a:rPr lang="en-US" sz="1600" dirty="0"/>
              <a:t> Studies have shown using Ning to develop </a:t>
            </a:r>
            <a:r>
              <a:rPr lang="en-US" sz="1600" dirty="0" smtClean="0"/>
              <a:t>SN’s </a:t>
            </a:r>
            <a:r>
              <a:rPr lang="en-US" sz="1600" dirty="0"/>
              <a:t>for educational </a:t>
            </a:r>
            <a:r>
              <a:rPr lang="en-US" sz="1600" dirty="0" smtClean="0"/>
              <a:t>purposes</a:t>
            </a:r>
            <a:r>
              <a:rPr lang="en-US" sz="1600" dirty="0" smtClean="0"/>
              <a:t>, </a:t>
            </a:r>
            <a:r>
              <a:rPr lang="en-US" sz="1600" dirty="0"/>
              <a:t>improved the student </a:t>
            </a:r>
            <a:r>
              <a:rPr lang="en-US" sz="1600" dirty="0" smtClean="0"/>
              <a:t>participation </a:t>
            </a:r>
            <a:r>
              <a:rPr lang="en-US" sz="1600" dirty="0"/>
              <a:t>towards the courses to classes that don’t use </a:t>
            </a:r>
            <a:r>
              <a:rPr lang="en-US" sz="1600" dirty="0" smtClean="0"/>
              <a:t>SN’s.</a:t>
            </a:r>
            <a:endParaRPr lang="en-US" sz="1600" dirty="0" smtClean="0"/>
          </a:p>
          <a:p>
            <a:pPr lvl="0"/>
            <a:endParaRPr lang="en-ZA" sz="1600" dirty="0"/>
          </a:p>
          <a:p>
            <a:pPr lvl="0"/>
            <a:r>
              <a:rPr lang="en-US" sz="1600" dirty="0"/>
              <a:t>Upload assignments and cross-share their work with students </a:t>
            </a:r>
            <a:r>
              <a:rPr lang="en-US" sz="1600" dirty="0" smtClean="0"/>
              <a:t>around </a:t>
            </a:r>
            <a:r>
              <a:rPr lang="en-US" sz="1600" dirty="0"/>
              <a:t>the </a:t>
            </a:r>
            <a:r>
              <a:rPr lang="en-US" sz="1600" dirty="0" smtClean="0"/>
              <a:t>world. 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To </a:t>
            </a:r>
            <a:r>
              <a:rPr lang="en-US" sz="1600" dirty="0"/>
              <a:t>help students succeed, our curriculum must be relevant for tomorrow</a:t>
            </a:r>
            <a:r>
              <a:rPr lang="en-US" sz="1600" dirty="0" smtClean="0"/>
              <a:t>.</a:t>
            </a:r>
          </a:p>
          <a:p>
            <a:pPr lvl="0"/>
            <a:endParaRPr lang="en-ZA" sz="1600" dirty="0"/>
          </a:p>
          <a:p>
            <a:r>
              <a:rPr lang="en-US" sz="1600" dirty="0"/>
              <a:t>Gives all students equal access to learning and content, no </a:t>
            </a:r>
            <a:r>
              <a:rPr lang="en-US" sz="1600" dirty="0" smtClean="0"/>
              <a:t>matter a </a:t>
            </a:r>
            <a:r>
              <a:rPr lang="en-US" sz="1600" dirty="0"/>
              <a:t>student’s </a:t>
            </a:r>
            <a:r>
              <a:rPr lang="en-US" sz="1600" dirty="0" smtClean="0"/>
              <a:t>background</a:t>
            </a:r>
          </a:p>
          <a:p>
            <a:r>
              <a:rPr lang="en-US" sz="1600" dirty="0" smtClean="0"/>
              <a:t>Ning has  flexible software &amp; format &amp; empowers students to ownership &amp; pride in the content they create and post.</a:t>
            </a:r>
          </a:p>
          <a:p>
            <a:r>
              <a:rPr lang="en-US" sz="1600" dirty="0" smtClean="0"/>
              <a:t>Ning makes sharing easy.</a:t>
            </a:r>
          </a:p>
          <a:p>
            <a:r>
              <a:rPr lang="en-US" sz="1600" dirty="0" smtClean="0"/>
              <a:t>Ning remains free for educators &amp; health workers thanks to Pearson.</a:t>
            </a:r>
            <a:endParaRPr lang="en-ZA" sz="1600" dirty="0"/>
          </a:p>
          <a:p>
            <a:endParaRPr lang="en-ZA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Strengths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en-US" sz="2000" dirty="0"/>
              <a:t>Ning has the potential for spam and abuse due to users sharing content with other fellow users across Ning sites</a:t>
            </a:r>
            <a:r>
              <a:rPr lang="en-US" sz="2000" dirty="0" smtClean="0"/>
              <a:t>.</a:t>
            </a:r>
          </a:p>
          <a:p>
            <a:pPr lvl="0"/>
            <a:endParaRPr lang="en-ZA" sz="2000" dirty="0"/>
          </a:p>
          <a:p>
            <a:r>
              <a:rPr lang="en-US" sz="2000" dirty="0"/>
              <a:t>Ning owns the right and title to all the intellectual </a:t>
            </a:r>
            <a:r>
              <a:rPr lang="en-US" sz="2000" dirty="0" smtClean="0"/>
              <a:t>property.</a:t>
            </a:r>
            <a:endParaRPr lang="en-Z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Weaknesses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1800" dirty="0"/>
              <a:t>Ning launches a new and improved Chat feature supporting HTML5, advanced customizations for Ning Creators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/>
              <a:t>Improvements to the Activity </a:t>
            </a:r>
            <a:r>
              <a:rPr lang="en-US" sz="1800" dirty="0" smtClean="0"/>
              <a:t>Feed. </a:t>
            </a:r>
          </a:p>
          <a:p>
            <a:endParaRPr lang="en-US" sz="1800" dirty="0" smtClean="0"/>
          </a:p>
          <a:p>
            <a:r>
              <a:rPr lang="en-US" sz="1800" dirty="0" smtClean="0"/>
              <a:t>Hover </a:t>
            </a:r>
            <a:r>
              <a:rPr lang="en-US" sz="1800" dirty="0"/>
              <a:t>cards now when </a:t>
            </a:r>
            <a:r>
              <a:rPr lang="en-US" sz="1800" dirty="0" smtClean="0"/>
              <a:t>you </a:t>
            </a:r>
            <a:r>
              <a:rPr lang="en-US" sz="1800" dirty="0"/>
              <a:t>mouse over an item from Facebook or </a:t>
            </a:r>
            <a:r>
              <a:rPr lang="en-US" sz="1800" dirty="0" smtClean="0"/>
              <a:t>Twitter.</a:t>
            </a:r>
          </a:p>
          <a:p>
            <a:endParaRPr lang="en-US" sz="1800" dirty="0" smtClean="0"/>
          </a:p>
          <a:p>
            <a:r>
              <a:rPr lang="en-US" sz="1800" dirty="0" smtClean="0"/>
              <a:t>Ning </a:t>
            </a:r>
            <a:r>
              <a:rPr lang="en-US" sz="1800" dirty="0"/>
              <a:t>on the go, access using your mobile as being established for the iPhone.</a:t>
            </a:r>
            <a:endParaRPr lang="en-ZA" sz="1800" dirty="0"/>
          </a:p>
          <a:p>
            <a:r>
              <a:rPr lang="en-ZA" sz="1800" dirty="0" smtClean="0"/>
              <a:t>Ning has launched Ning 3.0 which is geared toward social learning.</a:t>
            </a:r>
            <a:endParaRPr lang="en-Z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Trends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Not very Popular</a:t>
            </a:r>
          </a:p>
          <a:p>
            <a:r>
              <a:rPr lang="en-ZA" dirty="0" smtClean="0"/>
              <a:t>Usually shadowed by its competitors</a:t>
            </a:r>
            <a:r>
              <a:rPr lang="en-ZA" dirty="0" smtClean="0"/>
              <a:t>.</a:t>
            </a:r>
          </a:p>
          <a:p>
            <a:r>
              <a:rPr lang="en-ZA" dirty="0" smtClean="0"/>
              <a:t>Ning failed at free Social Networking.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Major Issues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Founded: </a:t>
            </a:r>
            <a:r>
              <a:rPr lang="en-US" sz="2000" i="1" dirty="0" smtClean="0"/>
              <a:t>4 February 2004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Founder: </a:t>
            </a:r>
            <a:r>
              <a:rPr lang="en-US" sz="2000" i="1" dirty="0" smtClean="0"/>
              <a:t>Mark Zuckerberg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Number of Employees: </a:t>
            </a:r>
            <a:r>
              <a:rPr lang="en-US" sz="2000" i="1" dirty="0" smtClean="0"/>
              <a:t>4620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Number of Users: </a:t>
            </a:r>
            <a:r>
              <a:rPr lang="en-US" sz="2000" i="1" dirty="0" smtClean="0"/>
              <a:t>1.06 billion monthly active users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Estimated Worth: </a:t>
            </a:r>
            <a:r>
              <a:rPr lang="en-US" sz="2000" i="1" dirty="0" smtClean="0"/>
              <a:t>85-100 billion dollars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Cost to run Facebook: </a:t>
            </a:r>
            <a:r>
              <a:rPr lang="en-US" sz="2000" i="1" dirty="0" smtClean="0"/>
              <a:t>1 million dollars per year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Target Audience: </a:t>
            </a:r>
            <a:r>
              <a:rPr lang="en-US" sz="2000" i="1" dirty="0" smtClean="0"/>
              <a:t>Facebook </a:t>
            </a:r>
            <a:r>
              <a:rPr lang="en-US" sz="2000" i="1" dirty="0"/>
              <a:t>provides means for business, </a:t>
            </a:r>
            <a:r>
              <a:rPr lang="en-US" sz="2000" i="1" dirty="0" smtClean="0"/>
              <a:t>education </a:t>
            </a:r>
            <a:r>
              <a:rPr lang="en-US" sz="2000" i="1" dirty="0"/>
              <a:t>and entertainment.</a:t>
            </a:r>
            <a:endParaRPr lang="en-ZA" sz="2000" i="1" dirty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Overview of the Business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54" y="76200"/>
            <a:ext cx="2325693" cy="7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BuddyPress- </a:t>
            </a:r>
            <a:r>
              <a:rPr lang="en-US" sz="1800" i="1" dirty="0" smtClean="0"/>
              <a:t>Social </a:t>
            </a:r>
            <a:r>
              <a:rPr lang="en-US" sz="1800" i="1" dirty="0"/>
              <a:t>networking in a </a:t>
            </a:r>
            <a:r>
              <a:rPr lang="en-US" sz="1800" i="1" dirty="0" smtClean="0"/>
              <a:t>box</a:t>
            </a:r>
          </a:p>
          <a:p>
            <a:endParaRPr lang="en-US" sz="2000" i="1" dirty="0"/>
          </a:p>
          <a:p>
            <a:r>
              <a:rPr lang="en-US" sz="2000" dirty="0" smtClean="0"/>
              <a:t>Groupsite- </a:t>
            </a:r>
            <a:r>
              <a:rPr lang="en-US" sz="1800" i="1" dirty="0" smtClean="0"/>
              <a:t>ties </a:t>
            </a:r>
            <a:r>
              <a:rPr lang="en-US" sz="1800" i="1" dirty="0"/>
              <a:t>together social networking and collaboration in an effort to make group communications easier and more </a:t>
            </a:r>
            <a:r>
              <a:rPr lang="en-US" sz="1800" i="1" dirty="0" smtClean="0"/>
              <a:t>efficient</a:t>
            </a:r>
          </a:p>
          <a:p>
            <a:endParaRPr lang="en-US" sz="1800" i="1" dirty="0"/>
          </a:p>
          <a:p>
            <a:r>
              <a:rPr lang="en-US" sz="2000" dirty="0"/>
              <a:t>SocialGo –</a:t>
            </a:r>
            <a:r>
              <a:rPr lang="en-US" sz="1800" i="1" dirty="0"/>
              <a:t>Is a more direct competitor to Ning in terms of their </a:t>
            </a:r>
            <a:r>
              <a:rPr lang="en-US" sz="1800" i="1" dirty="0" smtClean="0"/>
              <a:t>goals</a:t>
            </a:r>
          </a:p>
          <a:p>
            <a:endParaRPr lang="en-US" sz="2000" i="1" dirty="0"/>
          </a:p>
          <a:p>
            <a:r>
              <a:rPr lang="en-US" sz="2000" dirty="0" smtClean="0"/>
              <a:t>Grou.ps- </a:t>
            </a:r>
            <a:r>
              <a:rPr lang="en-US" sz="1800" i="1" dirty="0" smtClean="0"/>
              <a:t>is </a:t>
            </a:r>
            <a:r>
              <a:rPr lang="en-US" sz="1800" i="1" dirty="0"/>
              <a:t>a do-it-yourself social networking platform that allows people to come together and form interactive communities around a shared interest or affiliation</a:t>
            </a:r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Competitors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5400" dirty="0" smtClean="0"/>
              <a:t>Second Life</a:t>
            </a:r>
            <a:endParaRPr lang="en-ZA" sz="5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r="24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86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000" i="1" dirty="0"/>
              <a:t>Second Life</a:t>
            </a:r>
            <a:r>
              <a:rPr lang="en-ZA" sz="2000" dirty="0"/>
              <a:t> is an online virtual world that enhances your creativity by allowing you to build interactive objects by using a scripting language that is easy enough for even </a:t>
            </a:r>
            <a:r>
              <a:rPr lang="en-ZA" sz="2000" dirty="0" smtClean="0"/>
              <a:t>non-programmers.</a:t>
            </a:r>
          </a:p>
          <a:p>
            <a:endParaRPr lang="en-ZA" sz="1800" dirty="0"/>
          </a:p>
          <a:p>
            <a:pPr marL="0" indent="0">
              <a:buNone/>
            </a:pPr>
            <a:endParaRPr lang="en-ZA" sz="1800" dirty="0" smtClean="0"/>
          </a:p>
          <a:p>
            <a:endParaRPr lang="en-ZA" sz="1800" dirty="0"/>
          </a:p>
          <a:p>
            <a:r>
              <a:rPr lang="en-ZA" sz="2000" dirty="0"/>
              <a:t>Second Life is the leader of obliging, cost-effective virtual education solutions to broaden an existing curriculum or create new models for engaged, collaborative learning.</a:t>
            </a:r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Second Life?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00" y="5447208"/>
            <a:ext cx="127820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Developers :</a:t>
            </a:r>
            <a:r>
              <a:rPr lang="en-US" i="1" dirty="0" smtClean="0"/>
              <a:t>Linden Research, Inc.</a:t>
            </a:r>
          </a:p>
          <a:p>
            <a:r>
              <a:rPr lang="en-US" dirty="0" smtClean="0"/>
              <a:t>Engine: </a:t>
            </a:r>
            <a:r>
              <a:rPr lang="en-US" i="1" dirty="0" smtClean="0"/>
              <a:t>Propriety, Free and open source software</a:t>
            </a:r>
          </a:p>
          <a:p>
            <a:pPr marL="0" lvl="0" indent="0">
              <a:buClr>
                <a:srgbClr val="873624"/>
              </a:buClr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  </a:t>
            </a:r>
            <a:r>
              <a:rPr lang="en-US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Physics</a:t>
            </a:r>
            <a:r>
              <a:rPr lang="en-US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: Havoc 7 &amp; 8 (beta)</a:t>
            </a:r>
          </a:p>
          <a:p>
            <a:pPr marL="0" lvl="0" indent="0">
              <a:buClr>
                <a:srgbClr val="873624"/>
              </a:buClr>
              <a:buNone/>
            </a:pPr>
            <a:r>
              <a:rPr lang="en-US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      </a:t>
            </a:r>
            <a:r>
              <a:rPr lang="en-US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</a:t>
            </a:r>
            <a:r>
              <a:rPr lang="en-US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Audio: FMOD</a:t>
            </a: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Platforms: </a:t>
            </a:r>
            <a:r>
              <a:rPr lang="en-US" i="1" dirty="0" smtClean="0"/>
              <a:t>Microsoft Windows</a:t>
            </a:r>
          </a:p>
          <a:p>
            <a:pPr marL="0" indent="0">
              <a:buNone/>
            </a:pPr>
            <a:r>
              <a:rPr lang="en-US" i="1" dirty="0" smtClean="0"/>
              <a:t> </a:t>
            </a:r>
          </a:p>
          <a:p>
            <a:pPr marL="0" indent="0">
              <a:buNone/>
            </a:pPr>
            <a:r>
              <a:rPr lang="en-US" i="1" dirty="0" smtClean="0"/>
              <a:t>                       Windows </a:t>
            </a:r>
            <a:r>
              <a:rPr lang="en-US" i="1" dirty="0"/>
              <a:t>XP SP2 and SP3</a:t>
            </a:r>
          </a:p>
          <a:p>
            <a:pPr marL="0" indent="0">
              <a:buNone/>
            </a:pPr>
            <a:r>
              <a:rPr lang="en-US" i="1" dirty="0" smtClean="0"/>
              <a:t>                       Windows </a:t>
            </a:r>
            <a:r>
              <a:rPr lang="en-US" i="1" dirty="0"/>
              <a:t>Vista</a:t>
            </a:r>
          </a:p>
          <a:p>
            <a:pPr marL="0" indent="0">
              <a:buNone/>
            </a:pPr>
            <a:r>
              <a:rPr lang="en-US" i="1" dirty="0"/>
              <a:t>   </a:t>
            </a:r>
            <a:r>
              <a:rPr lang="en-US" i="1" dirty="0" smtClean="0"/>
              <a:t>                    Windows 7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 smtClean="0">
              <a:latin typeface="Trebuchet MS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latin typeface="Trebuchet MS"/>
                <a:ea typeface="Calibri"/>
                <a:cs typeface="Times New Roman"/>
              </a:rPr>
              <a:t> </a:t>
            </a:r>
            <a:r>
              <a:rPr lang="en-US" dirty="0" smtClean="0">
                <a:latin typeface="Trebuchet MS"/>
                <a:ea typeface="Calibri"/>
                <a:cs typeface="Times New Roman"/>
              </a:rPr>
              <a:t>                  </a:t>
            </a:r>
            <a:r>
              <a:rPr lang="en-US" i="1" dirty="0" smtClean="0">
                <a:latin typeface="Trebuchet MS"/>
                <a:ea typeface="Calibri"/>
                <a:cs typeface="Times New Roman"/>
              </a:rPr>
              <a:t>Mac </a:t>
            </a:r>
            <a:r>
              <a:rPr lang="en-US" i="1" dirty="0">
                <a:latin typeface="Trebuchet MS"/>
                <a:ea typeface="Calibri"/>
                <a:cs typeface="Times New Roman"/>
              </a:rPr>
              <a:t>OS X (10.4.11 or higher)</a:t>
            </a:r>
            <a:endParaRPr lang="en-US" i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Release date: </a:t>
            </a:r>
            <a:r>
              <a:rPr lang="en-US" i="1" dirty="0" smtClean="0"/>
              <a:t>June 23, 2003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00" y="5447208"/>
            <a:ext cx="127820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Second Life easily brings people in remote locations into the same virtual classroom</a:t>
            </a:r>
            <a:r>
              <a:rPr lang="en-ZA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ZA" dirty="0"/>
              <a:t>Second life promotes cost- effective learning and merges technology for learning, communication and collaboration to deliver world class education to </a:t>
            </a:r>
            <a:r>
              <a:rPr lang="en-ZA" dirty="0" smtClean="0"/>
              <a:t>students.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ZA" dirty="0"/>
              <a:t>Many colleges across the world are now augmenting their curriculum with virtual learning or they promoting classes in virtual environments such as second life.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Life In</a:t>
            </a:r>
            <a:br>
              <a:rPr lang="en-US" dirty="0" smtClean="0"/>
            </a:br>
            <a:r>
              <a:rPr lang="en-US" dirty="0" smtClean="0"/>
              <a:t>Education…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00" y="5447208"/>
            <a:ext cx="127820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r>
              <a:rPr lang="en-ZA" dirty="0" smtClean="0"/>
              <a:t>In the future second life hopes to launch an upgraded version that opens in a browser and requires no download.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00" y="5447208"/>
            <a:ext cx="127820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dirty="0"/>
              <a:t>It's free! </a:t>
            </a:r>
            <a:endParaRPr lang="en-US" dirty="0"/>
          </a:p>
          <a:p>
            <a:pPr lvl="0"/>
            <a:r>
              <a:rPr lang="en-ZA" dirty="0"/>
              <a:t>Highly adaptable, user created, and users retain intellectual property to their creations. </a:t>
            </a:r>
            <a:endParaRPr lang="en-US" dirty="0"/>
          </a:p>
          <a:p>
            <a:pPr lvl="0"/>
            <a:r>
              <a:rPr lang="en-ZA" dirty="0"/>
              <a:t>Visualization - 3D models. </a:t>
            </a:r>
            <a:endParaRPr lang="en-US" dirty="0"/>
          </a:p>
          <a:p>
            <a:pPr lvl="0"/>
            <a:r>
              <a:rPr lang="en-ZA" dirty="0"/>
              <a:t>Social interaction through dialogue and collaboration. </a:t>
            </a:r>
            <a:endParaRPr lang="en-US" dirty="0"/>
          </a:p>
          <a:p>
            <a:pPr lvl="0"/>
            <a:r>
              <a:rPr lang="en-ZA" dirty="0"/>
              <a:t>Informal learning opportunities. </a:t>
            </a:r>
            <a:endParaRPr lang="en-US" dirty="0"/>
          </a:p>
          <a:p>
            <a:pPr lvl="0"/>
            <a:r>
              <a:rPr lang="en-ZA" dirty="0"/>
              <a:t>Simulation and experiential learning</a:t>
            </a:r>
            <a:r>
              <a:rPr lang="en-ZA" dirty="0" smtClean="0"/>
              <a:t>/                      role </a:t>
            </a:r>
            <a:r>
              <a:rPr lang="en-ZA" dirty="0"/>
              <a:t>playing - live the experience!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00" y="5447208"/>
            <a:ext cx="127820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dirty="0"/>
              <a:t>Ability to establish groups to enhance social networking. Connect to a wider world of learners, researchers and professionals. </a:t>
            </a:r>
            <a:endParaRPr lang="en-US" dirty="0"/>
          </a:p>
          <a:p>
            <a:pPr lvl="0"/>
            <a:r>
              <a:rPr lang="en-ZA" dirty="0"/>
              <a:t>Quests and problem solving ability (games). </a:t>
            </a:r>
            <a:endParaRPr lang="en-US" dirty="0"/>
          </a:p>
          <a:p>
            <a:pPr lvl="0"/>
            <a:r>
              <a:rPr lang="en-ZA" dirty="0"/>
              <a:t>"Green" environment. </a:t>
            </a:r>
            <a:endParaRPr lang="en-US" dirty="0"/>
          </a:p>
          <a:p>
            <a:pPr lvl="0"/>
            <a:r>
              <a:rPr lang="en-ZA" dirty="0"/>
              <a:t>Ability to record chat, voice, video and track data for research purposes. </a:t>
            </a:r>
            <a:endParaRPr lang="en-US" dirty="0"/>
          </a:p>
          <a:p>
            <a:pPr lvl="0"/>
            <a:r>
              <a:rPr lang="en-ZA" dirty="0"/>
              <a:t>Language translators available. </a:t>
            </a:r>
            <a:endParaRPr lang="en-US" dirty="0"/>
          </a:p>
          <a:p>
            <a:pPr lvl="0"/>
            <a:r>
              <a:rPr lang="en-ZA" dirty="0"/>
              <a:t>Virtual job pool.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00" y="5447208"/>
            <a:ext cx="127820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dirty="0"/>
              <a:t>Supports PowerPoint, video, audio, graphic images, voice over internet protocol, public chat, private chat, and text based information, and an interactive whiteboard. </a:t>
            </a:r>
            <a:endParaRPr lang="en-US" dirty="0"/>
          </a:p>
          <a:p>
            <a:pPr lvl="0"/>
            <a:r>
              <a:rPr lang="en-ZA" dirty="0" smtClean="0"/>
              <a:t>Ability </a:t>
            </a:r>
            <a:r>
              <a:rPr lang="en-ZA" dirty="0"/>
              <a:t>to remain anonymous. </a:t>
            </a:r>
            <a:endParaRPr lang="en-ZA" dirty="0" smtClean="0"/>
          </a:p>
          <a:p>
            <a:r>
              <a:rPr lang="en-ZA" dirty="0"/>
              <a:t>Level playing field for a wide range of individuals including those with disabilities. </a:t>
            </a:r>
            <a:endParaRPr lang="en-US" dirty="0"/>
          </a:p>
          <a:p>
            <a:pPr lvl="0"/>
            <a:r>
              <a:rPr lang="en-ZA" dirty="0"/>
              <a:t>Greater connectivity and engagement in distance based relationships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00" y="5447208"/>
            <a:ext cx="127820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ZA" dirty="0"/>
              <a:t>Learning curve. (Students and teachers may not be technologically equipped.)</a:t>
            </a:r>
            <a:endParaRPr lang="en-US" dirty="0"/>
          </a:p>
          <a:p>
            <a:pPr lvl="0"/>
            <a:r>
              <a:rPr lang="en-ZA" dirty="0" smtClean="0"/>
              <a:t>Time</a:t>
            </a:r>
            <a:r>
              <a:rPr lang="en-ZA" dirty="0"/>
              <a:t> </a:t>
            </a:r>
            <a:r>
              <a:rPr lang="en-ZA" dirty="0" smtClean="0"/>
              <a:t>Consuming</a:t>
            </a:r>
          </a:p>
          <a:p>
            <a:r>
              <a:rPr lang="en-ZA" dirty="0"/>
              <a:t>High speed internet connection, a quick microprocessor, and a good video/graphics card are necessary. </a:t>
            </a:r>
            <a:endParaRPr lang="en-US" dirty="0"/>
          </a:p>
          <a:p>
            <a:r>
              <a:rPr lang="en-ZA" dirty="0"/>
              <a:t>Technical problems can include slow responses and a lag in resizing objects. </a:t>
            </a:r>
            <a:endParaRPr lang="en-US" dirty="0"/>
          </a:p>
          <a:p>
            <a:r>
              <a:rPr lang="en-ZA" dirty="0"/>
              <a:t>Need to continuously update software. </a:t>
            </a:r>
            <a:endParaRPr lang="en-ZA" dirty="0" smtClean="0"/>
          </a:p>
          <a:p>
            <a:pPr lvl="0"/>
            <a:r>
              <a:rPr lang="en-ZA" dirty="0"/>
              <a:t>Confusion can arise between virtual reality and </a:t>
            </a:r>
            <a:endParaRPr lang="en-ZA" dirty="0" smtClean="0"/>
          </a:p>
          <a:p>
            <a:pPr marL="0" lvl="0" indent="0">
              <a:buNone/>
            </a:pPr>
            <a:r>
              <a:rPr lang="en-ZA" dirty="0"/>
              <a:t> </a:t>
            </a:r>
            <a:r>
              <a:rPr lang="en-ZA" dirty="0" smtClean="0"/>
              <a:t>    actual </a:t>
            </a:r>
            <a:r>
              <a:rPr lang="en-ZA" dirty="0"/>
              <a:t>reality.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00" y="5447208"/>
            <a:ext cx="127820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Students</a:t>
            </a:r>
          </a:p>
          <a:p>
            <a:pPr lvl="1"/>
            <a:r>
              <a:rPr lang="en-US" sz="1300" b="1" dirty="0"/>
              <a:t>WeRead</a:t>
            </a:r>
            <a:r>
              <a:rPr lang="en-US" sz="1300" dirty="0"/>
              <a:t>: </a:t>
            </a:r>
            <a:r>
              <a:rPr lang="en-US" sz="1300" i="1" dirty="0"/>
              <a:t>Students use it to talk about books they read and get to know what others read.</a:t>
            </a:r>
            <a:endParaRPr lang="en-ZA" sz="1300" i="1" dirty="0"/>
          </a:p>
          <a:p>
            <a:pPr lvl="1"/>
            <a:r>
              <a:rPr lang="en-US" sz="1300" b="1" dirty="0"/>
              <a:t>Notely</a:t>
            </a:r>
            <a:r>
              <a:rPr lang="en-US" sz="1300" dirty="0"/>
              <a:t>: </a:t>
            </a:r>
            <a:r>
              <a:rPr lang="en-US" sz="1300" i="1" dirty="0"/>
              <a:t>Students can use it to organize assignments, classes, notes and many more.</a:t>
            </a:r>
            <a:endParaRPr lang="en-ZA" sz="1300" i="1" dirty="0"/>
          </a:p>
          <a:p>
            <a:pPr lvl="1"/>
            <a:r>
              <a:rPr lang="en-US" sz="1300" b="1" dirty="0"/>
              <a:t>Study Groups:</a:t>
            </a:r>
            <a:r>
              <a:rPr lang="en-US" sz="1300" dirty="0"/>
              <a:t> </a:t>
            </a:r>
            <a:r>
              <a:rPr lang="en-US" sz="1300" i="1" dirty="0"/>
              <a:t>They can use it to create study groups and collaborate with each other.</a:t>
            </a:r>
            <a:endParaRPr lang="en-ZA" sz="1300" i="1" dirty="0"/>
          </a:p>
          <a:p>
            <a:pPr lvl="1"/>
            <a:r>
              <a:rPr lang="en-US" sz="1300" b="1" dirty="0"/>
              <a:t>Used Text Groups</a:t>
            </a:r>
            <a:r>
              <a:rPr lang="en-US" sz="1300" dirty="0"/>
              <a:t>: </a:t>
            </a:r>
            <a:r>
              <a:rPr lang="en-US" sz="1300" i="1" dirty="0"/>
              <a:t>This is a group where students can sell and buy used text books.</a:t>
            </a:r>
            <a:endParaRPr lang="en-ZA" sz="1300" i="1" dirty="0"/>
          </a:p>
          <a:p>
            <a:pPr lvl="1"/>
            <a:r>
              <a:rPr lang="en-US" sz="1300" b="1" dirty="0"/>
              <a:t>CiteMe</a:t>
            </a:r>
            <a:r>
              <a:rPr lang="en-US" sz="1300" dirty="0"/>
              <a:t>: </a:t>
            </a:r>
            <a:r>
              <a:rPr lang="en-US" sz="1300" i="1" dirty="0"/>
              <a:t>Students use it to learn how to properly include citations</a:t>
            </a:r>
            <a:r>
              <a:rPr lang="en-US" sz="1300" i="1" dirty="0" smtClean="0"/>
              <a:t>.</a:t>
            </a:r>
          </a:p>
          <a:p>
            <a:pPr marL="411480" lvl="1" indent="0">
              <a:buNone/>
            </a:pPr>
            <a:endParaRPr lang="en-US" sz="1300" i="1" dirty="0"/>
          </a:p>
          <a:p>
            <a:r>
              <a:rPr lang="en-US" dirty="0" smtClean="0"/>
              <a:t>Teachers</a:t>
            </a:r>
          </a:p>
          <a:p>
            <a:pPr lvl="1"/>
            <a:r>
              <a:rPr lang="en-US" sz="1300" b="1" dirty="0"/>
              <a:t>Calendar</a:t>
            </a:r>
            <a:r>
              <a:rPr lang="en-US" sz="1300" dirty="0"/>
              <a:t>: </a:t>
            </a:r>
            <a:r>
              <a:rPr lang="en-US" sz="1300" i="1" dirty="0" smtClean="0"/>
              <a:t>Keep classes </a:t>
            </a:r>
            <a:r>
              <a:rPr lang="en-US" sz="1300" i="1" dirty="0"/>
              <a:t>on track with upcoming assignments, test, due </a:t>
            </a:r>
            <a:r>
              <a:rPr lang="en-US" sz="1300" i="1" dirty="0" smtClean="0"/>
              <a:t>dates and many more. </a:t>
            </a:r>
          </a:p>
          <a:p>
            <a:pPr lvl="1"/>
            <a:r>
              <a:rPr lang="en-US" sz="1300" b="1" dirty="0"/>
              <a:t>Courses</a:t>
            </a:r>
            <a:r>
              <a:rPr lang="en-US" sz="1300" dirty="0"/>
              <a:t>: </a:t>
            </a:r>
            <a:r>
              <a:rPr lang="en-US" sz="1300" i="1" dirty="0"/>
              <a:t>They can use it to create instructor page and manage their courses</a:t>
            </a:r>
            <a:r>
              <a:rPr lang="en-US" sz="1300" i="1" dirty="0" smtClean="0"/>
              <a:t>.</a:t>
            </a:r>
          </a:p>
          <a:p>
            <a:pPr lvl="1"/>
            <a:r>
              <a:rPr lang="en-US" sz="1300" b="1" dirty="0"/>
              <a:t>To-do-list</a:t>
            </a:r>
            <a:r>
              <a:rPr lang="en-US" sz="1300" dirty="0"/>
              <a:t>: </a:t>
            </a:r>
            <a:r>
              <a:rPr lang="en-US" sz="1300" i="1" dirty="0"/>
              <a:t>Easily create a reminder list. </a:t>
            </a:r>
            <a:endParaRPr lang="en-US" sz="1300" i="1" dirty="0" smtClean="0"/>
          </a:p>
          <a:p>
            <a:pPr lvl="1"/>
            <a:r>
              <a:rPr lang="en-US" sz="1300" b="1" dirty="0"/>
              <a:t>Webinaria</a:t>
            </a:r>
            <a:r>
              <a:rPr lang="en-US" sz="1300" dirty="0"/>
              <a:t>: </a:t>
            </a:r>
            <a:r>
              <a:rPr lang="en-US" sz="1300" i="1" dirty="0" smtClean="0"/>
              <a:t>Teachers can record class </a:t>
            </a:r>
            <a:r>
              <a:rPr lang="en-US" sz="1300" i="1" dirty="0"/>
              <a:t>lectures and post them </a:t>
            </a:r>
            <a:r>
              <a:rPr lang="en-US" sz="1300" i="1" dirty="0" smtClean="0"/>
              <a:t>for </a:t>
            </a:r>
            <a:r>
              <a:rPr lang="en-US" sz="1300" i="1" dirty="0"/>
              <a:t>the class to review. </a:t>
            </a:r>
            <a:endParaRPr lang="en-US" sz="1300" i="1" dirty="0" smtClean="0"/>
          </a:p>
          <a:p>
            <a:pPr lvl="1"/>
            <a:r>
              <a:rPr lang="en-US" sz="1300" b="1" dirty="0"/>
              <a:t>Worldcat</a:t>
            </a:r>
            <a:r>
              <a:rPr lang="en-US" sz="1300" dirty="0"/>
              <a:t>:</a:t>
            </a:r>
            <a:r>
              <a:rPr lang="en-US" sz="1300" i="1" dirty="0"/>
              <a:t> easily search for material available at libraries around the world to help in with your research.</a:t>
            </a:r>
            <a:endParaRPr lang="en-ZA" sz="1300" i="1" dirty="0"/>
          </a:p>
          <a:p>
            <a:pPr lvl="1"/>
            <a:endParaRPr lang="en-US" sz="1400" i="1" dirty="0" smtClean="0"/>
          </a:p>
          <a:p>
            <a:pPr lvl="1"/>
            <a:endParaRPr lang="en-ZA" sz="1400" i="1" dirty="0"/>
          </a:p>
          <a:p>
            <a:pPr lvl="1"/>
            <a:endParaRPr lang="en-ZA" sz="1400" i="1" dirty="0"/>
          </a:p>
          <a:p>
            <a:pPr lvl="1"/>
            <a:endParaRPr lang="en-ZA" sz="1400" i="1" dirty="0"/>
          </a:p>
          <a:p>
            <a:pPr lvl="1"/>
            <a:endParaRPr lang="en-ZA" sz="1300" i="1" dirty="0" smtClean="0"/>
          </a:p>
          <a:p>
            <a:pPr lvl="1"/>
            <a:endParaRPr lang="en-US" sz="1300" dirty="0" smtClean="0"/>
          </a:p>
          <a:p>
            <a:pPr lvl="1"/>
            <a:endParaRPr lang="en-ZA" sz="1300" i="1" dirty="0"/>
          </a:p>
          <a:p>
            <a:pPr lvl="1"/>
            <a:endParaRPr lang="en-ZA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Educational Apps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54" y="76200"/>
            <a:ext cx="2325693" cy="7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dirty="0"/>
              <a:t>Need for headphones. </a:t>
            </a:r>
            <a:endParaRPr lang="en-US" dirty="0"/>
          </a:p>
          <a:p>
            <a:pPr lvl="0"/>
            <a:r>
              <a:rPr lang="en-ZA" dirty="0"/>
              <a:t>Barriers and distractions to learning (sexually explicit content, outsider intrusions, etc.). </a:t>
            </a:r>
            <a:endParaRPr lang="en-US" dirty="0"/>
          </a:p>
          <a:p>
            <a:pPr lvl="0"/>
            <a:r>
              <a:rPr lang="en-ZA" dirty="0"/>
              <a:t>Potential costs. </a:t>
            </a:r>
            <a:endParaRPr lang="en-US" dirty="0"/>
          </a:p>
          <a:p>
            <a:pPr lvl="0"/>
            <a:r>
              <a:rPr lang="en-ZA" dirty="0"/>
              <a:t>No way to check the real "identity" of an avatar. </a:t>
            </a:r>
            <a:endParaRPr lang="en-US" dirty="0"/>
          </a:p>
          <a:p>
            <a:pPr lvl="0"/>
            <a:r>
              <a:rPr lang="en-ZA" dirty="0"/>
              <a:t>Obsessive behaviour concerning avatar appearance. </a:t>
            </a:r>
            <a:endParaRPr lang="en-US" dirty="0"/>
          </a:p>
          <a:p>
            <a:pPr lvl="0"/>
            <a:r>
              <a:rPr lang="en-ZA" dirty="0"/>
              <a:t>Role playing in virtual world can lead to delusional behaviour. </a:t>
            </a:r>
            <a:endParaRPr lang="en-US" dirty="0"/>
          </a:p>
          <a:p>
            <a:r>
              <a:rPr lang="en-ZA" dirty="0"/>
              <a:t> Do not offer tools to monitor and track </a:t>
            </a:r>
            <a:r>
              <a:rPr lang="en-ZA" dirty="0" smtClean="0"/>
              <a:t>students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00" y="5447208"/>
            <a:ext cx="127820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Quality </a:t>
            </a:r>
            <a:r>
              <a:rPr lang="en-ZA" dirty="0" smtClean="0"/>
              <a:t>Assurance-</a:t>
            </a:r>
            <a:r>
              <a:rPr lang="en-ZA" i="1" dirty="0"/>
              <a:t>users are complaining that  linden lab focuses more on introducing new features than fixing current problems</a:t>
            </a:r>
            <a:r>
              <a:rPr lang="en-ZA" i="1" dirty="0" smtClean="0"/>
              <a:t>.</a:t>
            </a:r>
          </a:p>
          <a:p>
            <a:pPr marL="0" indent="0">
              <a:buNone/>
            </a:pPr>
            <a:endParaRPr lang="en-ZA" i="1" dirty="0" smtClean="0"/>
          </a:p>
          <a:p>
            <a:r>
              <a:rPr lang="en-ZA" dirty="0"/>
              <a:t>Frame rate- </a:t>
            </a:r>
            <a:r>
              <a:rPr lang="en-ZA" i="1" dirty="0"/>
              <a:t>Computer hardware and internet connections may perform poorly on second </a:t>
            </a:r>
            <a:r>
              <a:rPr lang="en-ZA" i="1" dirty="0" smtClean="0"/>
              <a:t>life</a:t>
            </a:r>
          </a:p>
          <a:p>
            <a:pPr marL="0" indent="0">
              <a:buNone/>
            </a:pPr>
            <a:endParaRPr lang="en-ZA" i="1" dirty="0" smtClean="0"/>
          </a:p>
          <a:p>
            <a:r>
              <a:rPr lang="en-ZA" dirty="0" smtClean="0"/>
              <a:t>Congestion-</a:t>
            </a:r>
            <a:r>
              <a:rPr lang="en-ZA" i="1" dirty="0"/>
              <a:t>regions in second life is set to accommodate only a certain number of people causing some popular locations to become unavailable at times even if a resident has paid for </a:t>
            </a:r>
            <a:r>
              <a:rPr lang="en-ZA" i="1" dirty="0" smtClean="0"/>
              <a:t>    that </a:t>
            </a:r>
            <a:r>
              <a:rPr lang="en-ZA" i="1" dirty="0"/>
              <a:t>area</a:t>
            </a:r>
            <a:r>
              <a:rPr lang="en-ZA" i="1" dirty="0" smtClean="0"/>
              <a:t>.</a:t>
            </a:r>
          </a:p>
          <a:p>
            <a:pPr marL="0" indent="0">
              <a:buNone/>
            </a:pPr>
            <a:endParaRPr lang="en-ZA" i="1" dirty="0" smtClean="0"/>
          </a:p>
          <a:p>
            <a:pPr marL="0" indent="0">
              <a:buNone/>
            </a:pPr>
            <a:endParaRPr lang="en-US" i="1" dirty="0"/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Issues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00" y="5447208"/>
            <a:ext cx="127820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Interface- </a:t>
            </a:r>
            <a:r>
              <a:rPr lang="en-ZA" i="1" dirty="0"/>
              <a:t>The control scheme for </a:t>
            </a:r>
            <a:r>
              <a:rPr lang="en-ZA" i="1" dirty="0" smtClean="0"/>
              <a:t>Second </a:t>
            </a:r>
            <a:r>
              <a:rPr lang="en-ZA" i="1" dirty="0"/>
              <a:t>life shares a common tree directory and can quickly become congested if not carefully managed</a:t>
            </a:r>
            <a:r>
              <a:rPr lang="en-ZA" i="1" dirty="0" smtClean="0"/>
              <a:t>.</a:t>
            </a:r>
          </a:p>
          <a:p>
            <a:endParaRPr lang="en-US" i="1" dirty="0"/>
          </a:p>
          <a:p>
            <a:r>
              <a:rPr lang="en-ZA" dirty="0" smtClean="0"/>
              <a:t>Compatibility </a:t>
            </a:r>
            <a:r>
              <a:rPr lang="en-ZA" dirty="0"/>
              <a:t>with </a:t>
            </a:r>
            <a:r>
              <a:rPr lang="en-ZA" dirty="0" smtClean="0"/>
              <a:t>Windows- </a:t>
            </a:r>
            <a:r>
              <a:rPr lang="en-ZA" i="1" dirty="0" smtClean="0"/>
              <a:t>Second </a:t>
            </a:r>
            <a:r>
              <a:rPr lang="en-ZA" i="1" dirty="0"/>
              <a:t>life </a:t>
            </a:r>
            <a:r>
              <a:rPr lang="en-ZA" i="1" dirty="0" smtClean="0"/>
              <a:t>isn't </a:t>
            </a:r>
            <a:r>
              <a:rPr lang="en-ZA" i="1" dirty="0"/>
              <a:t>compatible with older versions of windows and video cards</a:t>
            </a:r>
            <a:r>
              <a:rPr lang="en-ZA" i="1" dirty="0" smtClean="0"/>
              <a:t>.</a:t>
            </a:r>
          </a:p>
          <a:p>
            <a:endParaRPr lang="en-ZA" i="1" dirty="0" smtClean="0"/>
          </a:p>
          <a:p>
            <a:r>
              <a:rPr lang="en-ZA" dirty="0"/>
              <a:t>Alternative Accounts- </a:t>
            </a:r>
            <a:r>
              <a:rPr lang="en-ZA" i="1" dirty="0"/>
              <a:t>creation of multiple free accounts by the same user has resulted in exaggerated residence figures causing congestion.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00" y="5447208"/>
            <a:ext cx="127820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52453"/>
          </a:xfrm>
        </p:spPr>
        <p:txBody>
          <a:bodyPr>
            <a:normAutofit lnSpcReduction="10000"/>
          </a:bodyPr>
          <a:lstStyle/>
          <a:p>
            <a:r>
              <a:rPr lang="en-ZA" b="1" dirty="0" smtClean="0"/>
              <a:t>Next Island</a:t>
            </a:r>
          </a:p>
          <a:p>
            <a:r>
              <a:rPr lang="en-US" b="1" dirty="0" smtClean="0"/>
              <a:t>TinierMe</a:t>
            </a:r>
          </a:p>
          <a:p>
            <a:r>
              <a:rPr lang="en-US" b="1" dirty="0" smtClean="0"/>
              <a:t>Nurien</a:t>
            </a:r>
          </a:p>
          <a:p>
            <a:r>
              <a:rPr lang="en-US" b="1" dirty="0" smtClean="0"/>
              <a:t>Kaneva</a:t>
            </a:r>
          </a:p>
          <a:p>
            <a:r>
              <a:rPr lang="en-US" b="1" dirty="0" smtClean="0"/>
              <a:t>Metaplace</a:t>
            </a:r>
          </a:p>
          <a:p>
            <a:r>
              <a:rPr lang="en-ZA" b="1" dirty="0" smtClean="0"/>
              <a:t>Hangout Industries</a:t>
            </a:r>
          </a:p>
          <a:p>
            <a:r>
              <a:rPr lang="en-US" b="1" dirty="0" smtClean="0"/>
              <a:t>Areae</a:t>
            </a:r>
          </a:p>
          <a:p>
            <a:r>
              <a:rPr lang="en-ZA" b="1" dirty="0" smtClean="0"/>
              <a:t>There.com</a:t>
            </a:r>
          </a:p>
          <a:p>
            <a:r>
              <a:rPr lang="en-US" b="1" dirty="0" smtClean="0"/>
              <a:t>Lively</a:t>
            </a:r>
          </a:p>
          <a:p>
            <a:r>
              <a:rPr lang="en-ZA" b="1" dirty="0" smtClean="0"/>
              <a:t>Vivaty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00" y="5447208"/>
            <a:ext cx="127820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Zoho</a:t>
            </a:r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r="942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ZA" i="1" dirty="0"/>
              <a:t>Zoho CRM is a cloud CRM solution for managing sales, marketing and service in an integrated customer relationship management application.</a:t>
            </a:r>
            <a:endParaRPr lang="en-US" i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14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/>
              <a:t>Name:</a:t>
            </a:r>
            <a:r>
              <a:rPr lang="en-ZA" dirty="0"/>
              <a:t> </a:t>
            </a:r>
            <a:r>
              <a:rPr lang="en-ZA" i="1" dirty="0"/>
              <a:t>Zoho.com owned by Zoho Corp</a:t>
            </a:r>
            <a:r>
              <a:rPr lang="en-ZA" dirty="0" smtClean="0"/>
              <a:t>.</a:t>
            </a:r>
          </a:p>
          <a:p>
            <a:r>
              <a:rPr lang="en-ZA" b="1" dirty="0"/>
              <a:t>Founded:</a:t>
            </a:r>
            <a:r>
              <a:rPr lang="en-ZA" dirty="0"/>
              <a:t> </a:t>
            </a:r>
            <a:r>
              <a:rPr lang="en-ZA" i="1" dirty="0"/>
              <a:t>October 2005 and Corp in 1996 by Sridhar </a:t>
            </a:r>
            <a:r>
              <a:rPr lang="en-ZA" i="1" dirty="0" smtClean="0"/>
              <a:t>Vembu</a:t>
            </a:r>
            <a:endParaRPr lang="en-US" dirty="0"/>
          </a:p>
          <a:p>
            <a:r>
              <a:rPr lang="en-ZA" b="1" dirty="0"/>
              <a:t>Location of Offices:</a:t>
            </a:r>
            <a:r>
              <a:rPr lang="en-ZA" dirty="0"/>
              <a:t> </a:t>
            </a:r>
            <a:r>
              <a:rPr lang="en-ZA" i="1" dirty="0"/>
              <a:t>CA, Austin, New Jersey, Chennai, Singapore, Tokyo and Beijing</a:t>
            </a:r>
            <a:endParaRPr lang="en-US" i="1" dirty="0"/>
          </a:p>
          <a:p>
            <a:r>
              <a:rPr lang="en-ZA" b="1" dirty="0"/>
              <a:t>Estimated Worth: </a:t>
            </a:r>
            <a:r>
              <a:rPr lang="en-ZA" i="1" dirty="0"/>
              <a:t>US$ 20.5 million - </a:t>
            </a:r>
            <a:r>
              <a:rPr lang="en-ZA" i="1" dirty="0">
                <a:hlinkClick r:id="rId2"/>
              </a:rPr>
              <a:t>http://</a:t>
            </a:r>
            <a:r>
              <a:rPr lang="en-ZA" i="1" dirty="0" smtClean="0">
                <a:hlinkClick r:id="rId2"/>
              </a:rPr>
              <a:t>www.worthofweb.com/website-value/zoho.com</a:t>
            </a:r>
            <a:endParaRPr lang="en-US" i="1" dirty="0"/>
          </a:p>
          <a:p>
            <a:r>
              <a:rPr lang="en-ZA" b="1" dirty="0"/>
              <a:t>Number of Users:</a:t>
            </a:r>
            <a:r>
              <a:rPr lang="en-ZA" dirty="0"/>
              <a:t> </a:t>
            </a:r>
            <a:r>
              <a:rPr lang="en-ZA" i="1" dirty="0"/>
              <a:t>Over 5 </a:t>
            </a:r>
            <a:r>
              <a:rPr lang="en-ZA" i="1" dirty="0" smtClean="0"/>
              <a:t>million</a:t>
            </a:r>
          </a:p>
          <a:p>
            <a:r>
              <a:rPr lang="en-ZA" b="1" dirty="0"/>
              <a:t>Target Market:</a:t>
            </a:r>
            <a:r>
              <a:rPr lang="en-ZA" dirty="0"/>
              <a:t> </a:t>
            </a:r>
            <a:r>
              <a:rPr lang="en-ZA" i="1" dirty="0"/>
              <a:t>Small-Medium Enterprises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5" b="91498" l="0" r="905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344359"/>
            <a:ext cx="2316681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323298"/>
            <a:ext cx="7745505" cy="3877815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Zoho Wiki </a:t>
            </a:r>
            <a:r>
              <a:rPr lang="en-US" sz="2000" dirty="0" smtClean="0"/>
              <a:t>enables educators to create interactive online course content for students. You can insert dynamic content like videos, presentations, reports and graphs to make regular subjects more interesting</a:t>
            </a:r>
          </a:p>
          <a:p>
            <a:r>
              <a:rPr lang="en-US" sz="2000" b="1" dirty="0" smtClean="0"/>
              <a:t>Zoho Wiki’s </a:t>
            </a:r>
            <a:r>
              <a:rPr lang="en-US" sz="2000" dirty="0" smtClean="0"/>
              <a:t>enable teachers and student to</a:t>
            </a:r>
            <a:r>
              <a:rPr lang="en-US" dirty="0" smtClean="0"/>
              <a:t>: 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i="1" dirty="0" smtClean="0"/>
              <a:t>create virtual classrooms to stay connected beyond classroom and harness the power of an extended classroom.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i="1" dirty="0" smtClean="0"/>
              <a:t>Maintain online schedules and calendars for students to track project / assignment deadlines.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i="1" dirty="0" smtClean="0"/>
              <a:t>Host pictures, slide shows, photo galleries, video clips of school or classroom events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i="1" dirty="0" smtClean="0"/>
              <a:t>Encourage parent's participation in classroom activities and keep them updated on their children's performance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i="1" dirty="0"/>
              <a:t>Showcase the positive happenings in a classroom or school in your website</a:t>
            </a:r>
            <a:endParaRPr lang="en-US" sz="1600" b="1" i="1" dirty="0" smtClean="0"/>
          </a:p>
          <a:p>
            <a:pPr>
              <a:buFont typeface="Courier New" pitchFamily="49" charset="0"/>
              <a:buChar char="o"/>
            </a:pPr>
            <a:endParaRPr lang="en-US" sz="18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Zoho in </a:t>
            </a:r>
            <a:br>
              <a:rPr lang="en-US" dirty="0" smtClean="0"/>
            </a:br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5" b="91498" l="0" r="905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344359"/>
            <a:ext cx="2316681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ZA" dirty="0"/>
              <a:t>Award-winning software packages which integrate seamlessly with each other, all under one roof</a:t>
            </a:r>
            <a:r>
              <a:rPr lang="en-ZA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ZA" dirty="0"/>
              <a:t>Web presence allowing users to access work and data at any </a:t>
            </a:r>
            <a:r>
              <a:rPr lang="en-ZA" dirty="0" smtClean="0"/>
              <a:t>time</a:t>
            </a:r>
          </a:p>
          <a:p>
            <a:pPr lvl="0"/>
            <a:endParaRPr lang="en-US" dirty="0"/>
          </a:p>
          <a:p>
            <a:pPr lvl="0"/>
            <a:r>
              <a:rPr lang="en-ZA" dirty="0"/>
              <a:t>Internationally based organisation with support for multiple languages</a:t>
            </a:r>
            <a:r>
              <a:rPr lang="en-ZA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ZA" dirty="0"/>
              <a:t>Many different packages available including free packages allowing for a try-before-by like no other organisation.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2316681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Integration with Google </a:t>
            </a:r>
            <a:r>
              <a:rPr lang="en-ZA" dirty="0" smtClean="0"/>
              <a:t>Apps</a:t>
            </a:r>
          </a:p>
          <a:p>
            <a:endParaRPr lang="en-ZA" dirty="0" smtClean="0"/>
          </a:p>
          <a:p>
            <a:r>
              <a:rPr lang="en-ZA" dirty="0"/>
              <a:t>Mobile applications available as well as a comprehensive mobile </a:t>
            </a:r>
            <a:r>
              <a:rPr lang="en-ZA" dirty="0" smtClean="0"/>
              <a:t>website</a:t>
            </a:r>
          </a:p>
          <a:p>
            <a:endParaRPr lang="en-ZA" dirty="0" smtClean="0"/>
          </a:p>
          <a:p>
            <a:r>
              <a:rPr lang="en-ZA" dirty="0"/>
              <a:t>Clean </a:t>
            </a:r>
            <a:r>
              <a:rPr lang="en-ZA" dirty="0" smtClean="0"/>
              <a:t>UI</a:t>
            </a:r>
          </a:p>
          <a:p>
            <a:endParaRPr lang="en-ZA" dirty="0" smtClean="0"/>
          </a:p>
          <a:p>
            <a:r>
              <a:rPr lang="en-ZA" dirty="0"/>
              <a:t>Simple deployment with need for a little training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5" b="91498" l="0" r="905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344359"/>
            <a:ext cx="2316681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No clear mission statement for the </a:t>
            </a:r>
            <a:r>
              <a:rPr lang="en-ZA" dirty="0" smtClean="0"/>
              <a:t>company</a:t>
            </a:r>
          </a:p>
          <a:p>
            <a:r>
              <a:rPr lang="en-ZA" dirty="0"/>
              <a:t>Lack of social media </a:t>
            </a:r>
            <a:r>
              <a:rPr lang="en-ZA" dirty="0" smtClean="0"/>
              <a:t>integration</a:t>
            </a:r>
          </a:p>
          <a:p>
            <a:r>
              <a:rPr lang="en-ZA" dirty="0"/>
              <a:t>Caters only for small businesses and not </a:t>
            </a:r>
            <a:r>
              <a:rPr lang="en-ZA" dirty="0" smtClean="0"/>
              <a:t>enterprise/corporations</a:t>
            </a:r>
          </a:p>
          <a:p>
            <a:pPr lvl="0"/>
            <a:r>
              <a:rPr lang="en-ZA" dirty="0"/>
              <a:t>F</a:t>
            </a:r>
            <a:r>
              <a:rPr lang="en-ZA" dirty="0" smtClean="0"/>
              <a:t>eatures </a:t>
            </a:r>
            <a:r>
              <a:rPr lang="en-ZA" dirty="0"/>
              <a:t>are overlooked in individual </a:t>
            </a:r>
            <a:r>
              <a:rPr lang="en-ZA" dirty="0" smtClean="0"/>
              <a:t>products due to large product offering.</a:t>
            </a:r>
            <a:endParaRPr lang="en-US" dirty="0"/>
          </a:p>
          <a:p>
            <a:r>
              <a:rPr lang="en-ZA" dirty="0"/>
              <a:t>Many bigger organisations offer similar products (with more features – at times</a:t>
            </a:r>
            <a:r>
              <a:rPr lang="en-ZA" dirty="0" smtClean="0"/>
              <a:t>)</a:t>
            </a:r>
          </a:p>
          <a:p>
            <a:r>
              <a:rPr lang="en-ZA" dirty="0"/>
              <a:t>In the South African context, web-based services can be inaccessible at </a:t>
            </a:r>
            <a:r>
              <a:rPr lang="en-ZA" dirty="0" smtClean="0"/>
              <a:t>times</a:t>
            </a:r>
          </a:p>
          <a:p>
            <a:r>
              <a:rPr lang="en-ZA" dirty="0"/>
              <a:t>Inability to make use of a private cloud instead of Zoho servers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5" b="91498" l="0" r="905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344359"/>
            <a:ext cx="2316681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600" dirty="0"/>
              <a:t>Facebook’s design is well organized, simple and easy to use interface.</a:t>
            </a:r>
            <a:endParaRPr lang="en-ZA" sz="1600" dirty="0"/>
          </a:p>
          <a:p>
            <a:pPr lvl="0"/>
            <a:r>
              <a:rPr lang="en-US" sz="1600" dirty="0" smtClean="0"/>
              <a:t>Relaxed</a:t>
            </a:r>
            <a:r>
              <a:rPr lang="en-US" sz="1600" dirty="0"/>
              <a:t>, friendly and inviting atmosphere which encourages students’ participation and engagement.</a:t>
            </a:r>
            <a:endParaRPr lang="en-ZA" sz="1600" dirty="0"/>
          </a:p>
          <a:p>
            <a:pPr lvl="0"/>
            <a:r>
              <a:rPr lang="en-US" sz="1600" dirty="0"/>
              <a:t>Students feel comfortable learning through Facebook because most of them use it everyday.</a:t>
            </a:r>
            <a:endParaRPr lang="en-ZA" sz="1600" dirty="0"/>
          </a:p>
          <a:p>
            <a:pPr lvl="0"/>
            <a:r>
              <a:rPr lang="en-US" sz="1600" dirty="0"/>
              <a:t>Facebook can promote collaboration and social interchange between participants.</a:t>
            </a:r>
            <a:endParaRPr lang="en-ZA" sz="1600" dirty="0"/>
          </a:p>
          <a:p>
            <a:pPr lvl="0"/>
            <a:r>
              <a:rPr lang="en-US" sz="1600" dirty="0"/>
              <a:t>Students get engaged about their learning outside the classroom.</a:t>
            </a:r>
            <a:endParaRPr lang="en-ZA" sz="1600" dirty="0"/>
          </a:p>
          <a:p>
            <a:pPr lvl="0"/>
            <a:r>
              <a:rPr lang="en-US" sz="1600" dirty="0"/>
              <a:t>Innovative applications are available for students and </a:t>
            </a:r>
            <a:r>
              <a:rPr lang="en-US" sz="1600" dirty="0" smtClean="0"/>
              <a:t>teachers</a:t>
            </a:r>
            <a:endParaRPr lang="en-ZA" sz="1600" dirty="0"/>
          </a:p>
          <a:p>
            <a:pPr lvl="0"/>
            <a:r>
              <a:rPr lang="en-US" sz="1600" dirty="0" smtClean="0"/>
              <a:t>Available in </a:t>
            </a:r>
            <a:r>
              <a:rPr lang="en-US" sz="1600" dirty="0"/>
              <a:t>many </a:t>
            </a:r>
            <a:r>
              <a:rPr lang="en-US" sz="1600" dirty="0" smtClean="0"/>
              <a:t>languages</a:t>
            </a:r>
            <a:endParaRPr lang="en-ZA" sz="1600" dirty="0"/>
          </a:p>
          <a:p>
            <a:pPr lvl="0"/>
            <a:r>
              <a:rPr lang="en-US" sz="1600" dirty="0"/>
              <a:t>Students and teachers can interact both publicly within the class and privately through personal </a:t>
            </a:r>
            <a:r>
              <a:rPr lang="en-US" sz="1600" dirty="0" smtClean="0"/>
              <a:t>messages</a:t>
            </a:r>
            <a:r>
              <a:rPr lang="en-ZA" sz="1600" dirty="0" smtClean="0"/>
              <a:t>.</a:t>
            </a:r>
            <a:endParaRPr lang="en-ZA" sz="1600" dirty="0"/>
          </a:p>
          <a:p>
            <a:endParaRPr lang="en-ZA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Strengths 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54" y="76200"/>
            <a:ext cx="2325693" cy="7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Shipped as an OEM solution in </a:t>
            </a:r>
            <a:r>
              <a:rPr lang="en-ZA" dirty="0" smtClean="0"/>
              <a:t>China</a:t>
            </a:r>
          </a:p>
          <a:p>
            <a:pPr marL="0" indent="0">
              <a:buNone/>
            </a:pPr>
            <a:endParaRPr lang="en-ZA" dirty="0" smtClean="0"/>
          </a:p>
          <a:p>
            <a:r>
              <a:rPr lang="en-ZA" dirty="0"/>
              <a:t>Disadvantaged high-school students are put through a 2 year training course (dubbed Zoho University). These students make up of 10% of Zoho’s staff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5" b="91498" l="0" r="905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344359"/>
            <a:ext cx="2316681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Customers experienced difficulty entering credit card details.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Inability to run payments through Zoho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Issues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5" b="91498" l="0" r="905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344359"/>
            <a:ext cx="2316681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dirty="0"/>
              <a:t>Online CRM market: Salesforce.com and Microsoft Dynamics as well as free CRM vendors such as SugarCRM</a:t>
            </a:r>
            <a:r>
              <a:rPr lang="en-ZA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ZA" dirty="0"/>
              <a:t>Online Desktop Apps: Larger companies such as Google and Microsoft as well as OpenOffice.org. Some of these companies offer free services.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5" b="91498" l="0" r="905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344359"/>
            <a:ext cx="2316681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ZA" b="1" dirty="0" smtClean="0">
                <a:latin typeface="Bradley Hand ITC" panose="03070402050302030203" pitchFamily="66" charset="0"/>
              </a:rPr>
              <a:t>210503469- Mohammed Irfaan Kamroodeen</a:t>
            </a:r>
          </a:p>
          <a:p>
            <a:r>
              <a:rPr lang="en-ZA" b="1" dirty="0" smtClean="0">
                <a:latin typeface="Bradley Hand ITC" panose="03070402050302030203" pitchFamily="66" charset="0"/>
              </a:rPr>
              <a:t>210524110- Kaneez Fathima Hoosen</a:t>
            </a:r>
          </a:p>
          <a:p>
            <a:r>
              <a:rPr lang="en-ZA" b="1" dirty="0" smtClean="0">
                <a:latin typeface="Bradley Hand ITC" panose="03070402050302030203" pitchFamily="66" charset="0"/>
              </a:rPr>
              <a:t>209516508- Ashara Hanuman</a:t>
            </a:r>
          </a:p>
          <a:p>
            <a:r>
              <a:rPr lang="en-ZA" b="1" dirty="0" smtClean="0">
                <a:latin typeface="Bradley Hand ITC" panose="03070402050302030203" pitchFamily="66" charset="0"/>
              </a:rPr>
              <a:t>210501538- Sanela Mnqobi Mbambo</a:t>
            </a:r>
          </a:p>
          <a:p>
            <a:r>
              <a:rPr lang="en-ZA" b="1" dirty="0" smtClean="0">
                <a:latin typeface="Bradley Hand ITC" panose="03070402050302030203" pitchFamily="66" charset="0"/>
              </a:rPr>
              <a:t>209515316- Ronan Govender</a:t>
            </a:r>
          </a:p>
          <a:p>
            <a:r>
              <a:rPr lang="en-ZA" b="1" dirty="0" smtClean="0">
                <a:latin typeface="Bradley Hand ITC" panose="03070402050302030203" pitchFamily="66" charset="0"/>
              </a:rPr>
              <a:t>208513128- Janolia Naicker</a:t>
            </a:r>
          </a:p>
          <a:p>
            <a:r>
              <a:rPr lang="en-ZA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anose="03070402050302030203" pitchFamily="66" charset="0"/>
              </a:rPr>
              <a:t>210510614- </a:t>
            </a:r>
            <a:r>
              <a:rPr lang="en-ZA" b="1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anose="03070402050302030203" pitchFamily="66" charset="0"/>
              </a:rPr>
              <a:t>Micah Khoza </a:t>
            </a:r>
            <a:br>
              <a:rPr lang="en-ZA" b="1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anose="03070402050302030203" pitchFamily="66" charset="0"/>
              </a:rPr>
            </a:br>
            <a:r>
              <a:rPr lang="en-ZA" b="1" dirty="0">
                <a:latin typeface="Bradley Hand ITC" panose="03070402050302030203" pitchFamily="66" charset="0"/>
              </a:rPr>
              <a:t/>
            </a:r>
            <a:br>
              <a:rPr lang="en-ZA" b="1" dirty="0">
                <a:latin typeface="Bradley Hand ITC" panose="03070402050302030203" pitchFamily="66" charset="0"/>
              </a:rPr>
            </a:br>
            <a:r>
              <a:rPr lang="en-ZA" b="1" dirty="0">
                <a:latin typeface="Bradley Hand ITC" panose="03070402050302030203" pitchFamily="66" charset="0"/>
              </a:rPr>
              <a:t/>
            </a:r>
            <a:br>
              <a:rPr lang="en-ZA" b="1" dirty="0">
                <a:latin typeface="Bradley Hand ITC" panose="03070402050302030203" pitchFamily="66" charset="0"/>
              </a:rPr>
            </a:br>
            <a:endParaRPr lang="en-ZA" b="1" dirty="0">
              <a:latin typeface="Bradley Hand ITC" panose="03070402050302030203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800" dirty="0" smtClean="0"/>
              <a:t>Compiled by Group 2</a:t>
            </a:r>
            <a:endParaRPr lang="en-ZA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86295">
            <a:off x="6278880" y="4419600"/>
            <a:ext cx="261747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Many schools and universities restrict the use of </a:t>
            </a:r>
            <a:r>
              <a:rPr lang="en-US" sz="1600" dirty="0" smtClean="0"/>
              <a:t>Facebook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Facebook </a:t>
            </a:r>
            <a:r>
              <a:rPr lang="en-US" sz="1600" dirty="0"/>
              <a:t>is not a dedicated educational </a:t>
            </a:r>
            <a:r>
              <a:rPr lang="en-US" sz="1600" dirty="0" smtClean="0"/>
              <a:t>tool</a:t>
            </a:r>
          </a:p>
          <a:p>
            <a:pPr marL="0" lvl="0" indent="0">
              <a:buNone/>
            </a:pPr>
            <a:endParaRPr lang="en-US" sz="1600" dirty="0" smtClean="0"/>
          </a:p>
          <a:p>
            <a:r>
              <a:rPr lang="en-US" sz="1600" dirty="0" smtClean="0"/>
              <a:t>Students become </a:t>
            </a:r>
            <a:r>
              <a:rPr lang="en-US" sz="1600" dirty="0"/>
              <a:t>nested with </a:t>
            </a:r>
            <a:r>
              <a:rPr lang="en-US" sz="1600" dirty="0" smtClean="0"/>
              <a:t>entertainment temptations</a:t>
            </a:r>
          </a:p>
          <a:p>
            <a:endParaRPr lang="en-ZA" sz="1600" dirty="0"/>
          </a:p>
          <a:p>
            <a:r>
              <a:rPr lang="en-US" sz="1600" dirty="0"/>
              <a:t>Phishing / Scams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/>
              <a:t>Privacy Issues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Advertising on Pages</a:t>
            </a:r>
            <a:endParaRPr lang="en-US" sz="1600" dirty="0"/>
          </a:p>
          <a:p>
            <a:endParaRPr lang="en-ZA" sz="1600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Weaknesses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54" y="76200"/>
            <a:ext cx="2325693" cy="7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ZA" sz="2000" dirty="0" smtClean="0"/>
              <a:t>Facebook Stories</a:t>
            </a:r>
          </a:p>
          <a:p>
            <a:pPr>
              <a:lnSpc>
                <a:spcPct val="200000"/>
              </a:lnSpc>
            </a:pPr>
            <a:r>
              <a:rPr lang="en-ZA" sz="2000" dirty="0" smtClean="0"/>
              <a:t>Privacy concerns will increase</a:t>
            </a:r>
          </a:p>
          <a:p>
            <a:pPr>
              <a:lnSpc>
                <a:spcPct val="200000"/>
              </a:lnSpc>
            </a:pPr>
            <a:r>
              <a:rPr lang="en-ZA" sz="2000" dirty="0" smtClean="0"/>
              <a:t>Mobile to drive advertising revenue</a:t>
            </a:r>
          </a:p>
          <a:p>
            <a:pPr>
              <a:lnSpc>
                <a:spcPct val="200000"/>
              </a:lnSpc>
            </a:pPr>
            <a:r>
              <a:rPr lang="en-ZA" sz="2000" dirty="0" smtClean="0"/>
              <a:t>Facebook expected to invest more in research</a:t>
            </a:r>
            <a:endParaRPr lang="en-Z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Trends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54" y="76200"/>
            <a:ext cx="2325693" cy="7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Privacy and security</a:t>
            </a:r>
            <a:endParaRPr lang="en-ZA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Facebook as a Distraction 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/>
              <a:t>Psychological effects</a:t>
            </a:r>
            <a:endParaRPr lang="en-ZA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Identity theft and Defamation</a:t>
            </a:r>
            <a:endParaRPr lang="en-ZA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Exposure to sex </a:t>
            </a:r>
            <a:r>
              <a:rPr lang="en-US" sz="2000" dirty="0" smtClean="0"/>
              <a:t>offenders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Advertising</a:t>
            </a:r>
            <a:endParaRPr lang="en-ZA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Trolls</a:t>
            </a:r>
            <a:endParaRPr lang="en-ZA" sz="2000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Major Issues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54" y="76200"/>
            <a:ext cx="2325693" cy="7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402</TotalTime>
  <Words>2605</Words>
  <Application>Microsoft Office PowerPoint</Application>
  <PresentationFormat>On-screen Show (4:3)</PresentationFormat>
  <Paragraphs>472</Paragraphs>
  <Slides>63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Hardcover</vt:lpstr>
      <vt:lpstr>Integrating Education in Web 2.0</vt:lpstr>
      <vt:lpstr>Outline</vt:lpstr>
      <vt:lpstr>Facebook</vt:lpstr>
      <vt:lpstr>Overview of the Business</vt:lpstr>
      <vt:lpstr>Educational Apps</vt:lpstr>
      <vt:lpstr>Strengths </vt:lpstr>
      <vt:lpstr>Weaknesses</vt:lpstr>
      <vt:lpstr>Trends</vt:lpstr>
      <vt:lpstr>Major Issues</vt:lpstr>
      <vt:lpstr>Competitors</vt:lpstr>
      <vt:lpstr>Edmodo</vt:lpstr>
      <vt:lpstr>Overview of the Business</vt:lpstr>
      <vt:lpstr>Why use Edmodo?</vt:lpstr>
      <vt:lpstr>Strengths</vt:lpstr>
      <vt:lpstr>Weaknesses</vt:lpstr>
      <vt:lpstr>Trends</vt:lpstr>
      <vt:lpstr>Competitors</vt:lpstr>
      <vt:lpstr>Twitter</vt:lpstr>
      <vt:lpstr>Overview of the Business</vt:lpstr>
      <vt:lpstr>Strengths</vt:lpstr>
      <vt:lpstr>Weaknesses</vt:lpstr>
      <vt:lpstr>Trends</vt:lpstr>
      <vt:lpstr>Major Issues</vt:lpstr>
      <vt:lpstr>Competitors</vt:lpstr>
      <vt:lpstr>WordPress</vt:lpstr>
      <vt:lpstr>Overview of the Business</vt:lpstr>
      <vt:lpstr>Why use WordPress</vt:lpstr>
      <vt:lpstr>Strengths</vt:lpstr>
      <vt:lpstr>Weaknesses</vt:lpstr>
      <vt:lpstr>Trends</vt:lpstr>
      <vt:lpstr>Major Issues</vt:lpstr>
      <vt:lpstr>Competitors</vt:lpstr>
      <vt:lpstr>Ning</vt:lpstr>
      <vt:lpstr>Overview of the Business</vt:lpstr>
      <vt:lpstr>Why use Ning</vt:lpstr>
      <vt:lpstr>Strengths</vt:lpstr>
      <vt:lpstr>Weaknesses</vt:lpstr>
      <vt:lpstr>Trends</vt:lpstr>
      <vt:lpstr>Major Issues</vt:lpstr>
      <vt:lpstr>Competitors</vt:lpstr>
      <vt:lpstr>Second Life</vt:lpstr>
      <vt:lpstr>What is Second Life?</vt:lpstr>
      <vt:lpstr>Overview</vt:lpstr>
      <vt:lpstr>Second Life In Education…</vt:lpstr>
      <vt:lpstr>Trends</vt:lpstr>
      <vt:lpstr>Strengths</vt:lpstr>
      <vt:lpstr>Continued…</vt:lpstr>
      <vt:lpstr>…Continued</vt:lpstr>
      <vt:lpstr>Weaknesses</vt:lpstr>
      <vt:lpstr>Continued…</vt:lpstr>
      <vt:lpstr>Major Issues</vt:lpstr>
      <vt:lpstr>Continued…</vt:lpstr>
      <vt:lpstr>Competitors</vt:lpstr>
      <vt:lpstr>Zoho</vt:lpstr>
      <vt:lpstr>Overview </vt:lpstr>
      <vt:lpstr>Zoho in  Education</vt:lpstr>
      <vt:lpstr>Strengths </vt:lpstr>
      <vt:lpstr>Continued…</vt:lpstr>
      <vt:lpstr>Weaknesses</vt:lpstr>
      <vt:lpstr>Trends</vt:lpstr>
      <vt:lpstr>Major Issues</vt:lpstr>
      <vt:lpstr>Competitors</vt:lpstr>
      <vt:lpstr>Compiled by Group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2.0 and Education</dc:title>
  <dc:creator>k</dc:creator>
  <cp:lastModifiedBy>Windows User</cp:lastModifiedBy>
  <cp:revision>60</cp:revision>
  <dcterms:created xsi:type="dcterms:W3CDTF">2013-03-05T09:33:19Z</dcterms:created>
  <dcterms:modified xsi:type="dcterms:W3CDTF">2013-03-15T11:04:24Z</dcterms:modified>
</cp:coreProperties>
</file>